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347" r:id="rId2"/>
    <p:sldId id="348" r:id="rId3"/>
    <p:sldId id="349" r:id="rId4"/>
    <p:sldId id="350" r:id="rId5"/>
    <p:sldId id="355" r:id="rId6"/>
    <p:sldId id="356" r:id="rId7"/>
    <p:sldId id="358" r:id="rId8"/>
    <p:sldId id="362" r:id="rId9"/>
    <p:sldId id="359" r:id="rId10"/>
    <p:sldId id="360" r:id="rId11"/>
    <p:sldId id="366" r:id="rId12"/>
    <p:sldId id="367" r:id="rId13"/>
    <p:sldId id="368" r:id="rId14"/>
    <p:sldId id="369" r:id="rId15"/>
    <p:sldId id="370" r:id="rId16"/>
    <p:sldId id="371" r:id="rId17"/>
    <p:sldId id="297" r:id="rId18"/>
  </p:sldIdLst>
  <p:sldSz cx="12192000" cy="6858000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11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A839"/>
    <a:srgbClr val="CC0066"/>
    <a:srgbClr val="FF0000"/>
    <a:srgbClr val="FF6600"/>
    <a:srgbClr val="BF5C11"/>
    <a:srgbClr val="B9C20E"/>
    <a:srgbClr val="9DA32D"/>
    <a:srgbClr val="69B3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7265" autoAdjust="0"/>
    <p:restoredTop sz="91596" autoAdjust="0"/>
  </p:normalViewPr>
  <p:slideViewPr>
    <p:cSldViewPr showGuides="1">
      <p:cViewPr varScale="1">
        <p:scale>
          <a:sx n="149" d="100"/>
          <a:sy n="149" d="100"/>
        </p:scale>
        <p:origin x="1674" y="108"/>
      </p:cViewPr>
      <p:guideLst>
        <p:guide orient="horz" pos="2160"/>
        <p:guide pos="3840"/>
        <p:guide orient="horz" pos="21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313" cy="3402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594" y="0"/>
            <a:ext cx="4303313" cy="3402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2A924-4091-4618-B0BE-0B078F89ABDC}" type="datetimeFigureOut">
              <a:rPr lang="ru-RU" smtClean="0"/>
              <a:pPr/>
              <a:t>24.07.2025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324"/>
            <a:ext cx="4303313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594" y="6456324"/>
            <a:ext cx="4303313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926241-719D-48B1-A4B4-FE403D2CB2A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348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702" y="1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B71940-7206-4EF6-A9A2-69C0C029B809}" type="datetimeFigureOut">
              <a:rPr lang="ru-RU" smtClean="0"/>
              <a:pPr/>
              <a:t>24.07.2025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702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438CC9-BA59-497C-97E0-91D292B6823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372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38CC9-BA59-497C-97E0-91D292B68236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223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38CC9-BA59-497C-97E0-91D292B68236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4354F5-061E-4751-ADB5-C1245098BA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30140CB-528D-4FA2-916E-D6FAF1F5DF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94CB40-CE84-4505-98C1-E244F6479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210DC-F28A-41A6-9106-92D57A0122D8}" type="datetime1">
              <a:rPr lang="ru-RU" smtClean="0"/>
              <a:pPr/>
              <a:t>24.07.2025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0D72D7-14D8-41ED-9F73-A6CAA4431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DB4CD3-AC3D-455F-8AD0-3A478966B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56CB4-3EC1-4CF1-BDF9-8FB1FCC6B6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671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44305F-A270-4B1C-BC95-5F01BF4BD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0FD152-1D31-4AF5-A5BB-9AC0A6B40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0B6885-F39F-4CD2-865A-7050F37D9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DA875-9E6F-4AEB-A4EC-6DAFAD3DD7FF}" type="datetime1">
              <a:rPr lang="ru-RU" smtClean="0"/>
              <a:pPr/>
              <a:t>24.07.2025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AD83C4-44A5-4F17-8830-28B5DCDA6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136DAC-401F-47C4-B621-8F134E409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56CB4-3EC1-4CF1-BDF9-8FB1FCC6B65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6648354-3FFC-45FA-8EF2-ED7FF88A7546}"/>
              </a:ext>
            </a:extLst>
          </p:cNvPr>
          <p:cNvSpPr/>
          <p:nvPr userDrawn="1"/>
        </p:nvSpPr>
        <p:spPr>
          <a:xfrm>
            <a:off x="4836000" y="6361400"/>
            <a:ext cx="7356000" cy="5326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DA2A526-49D8-416B-9145-AF48A1F30566}"/>
              </a:ext>
            </a:extLst>
          </p:cNvPr>
          <p:cNvSpPr/>
          <p:nvPr userDrawn="1"/>
        </p:nvSpPr>
        <p:spPr>
          <a:xfrm>
            <a:off x="0" y="1740188"/>
            <a:ext cx="606000" cy="51538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353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192617-97CC-475C-B168-B16A7D70D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F28333-4562-4FDC-BDD0-0F64FE799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4CC2F4-1F0A-426C-A49D-3DC308A7A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7943-4E17-46F9-9530-AFFE0EB6F519}" type="datetime1">
              <a:rPr lang="ru-RU" smtClean="0"/>
              <a:pPr/>
              <a:t>24.07.2025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D42F8B-0000-43CA-AD35-C72F35F09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A0C6EA-71BE-4CC4-93D4-9C47C5BB2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56CB4-3EC1-4CF1-BDF9-8FB1FCC6B6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521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0A8B5B-9D14-4205-88AD-32FB86242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F0A718-E508-46B3-A23F-2BECEAF91F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93AD259-07E6-47C0-8F69-7CF7252005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4F19AD5-182D-4646-A6F0-D4B32C44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FB3E7-FD52-4922-A091-36E1A95E5B61}" type="datetime1">
              <a:rPr lang="ru-RU" smtClean="0"/>
              <a:pPr/>
              <a:t>24.07.2025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A5D8F99-B7C1-4A24-A260-33A240921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B9F35D-F5AD-4D2B-A81C-B7A098210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56CB4-3EC1-4CF1-BDF9-8FB1FCC6B6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59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A75B666-56EB-4BC3-A2DA-3F26BD5CBF9B}"/>
              </a:ext>
            </a:extLst>
          </p:cNvPr>
          <p:cNvSpPr/>
          <p:nvPr userDrawn="1"/>
        </p:nvSpPr>
        <p:spPr>
          <a:xfrm>
            <a:off x="2091000" y="447750"/>
            <a:ext cx="9675000" cy="5962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848B91CB-D8C9-4DA9-8CED-26CE57EE34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1000" y="1021555"/>
            <a:ext cx="3420000" cy="4814887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3E73841-EE02-4C80-87BF-07D6556EAF56}"/>
              </a:ext>
            </a:extLst>
          </p:cNvPr>
          <p:cNvSpPr/>
          <p:nvPr userDrawn="1"/>
        </p:nvSpPr>
        <p:spPr>
          <a:xfrm>
            <a:off x="3862862" y="1172162"/>
            <a:ext cx="652675" cy="4320000"/>
          </a:xfrm>
          <a:prstGeom prst="rect">
            <a:avLst/>
          </a:prstGeom>
          <a:pattFill prst="pct5">
            <a:fgClr>
              <a:schemeClr val="bg1"/>
            </a:fgClr>
            <a:bgClr>
              <a:srgbClr val="55A839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7B65CF81-B173-4646-A374-B2745ECC3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1000" y="1578587"/>
            <a:ext cx="6525000" cy="1325563"/>
          </a:xfrm>
        </p:spPr>
        <p:txBody>
          <a:bodyPr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71819EB9-C582-4395-9B13-E428103A36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892850" y="3330574"/>
            <a:ext cx="6525000" cy="13255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144795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A75B666-56EB-4BC3-A2DA-3F26BD5CBF9B}"/>
              </a:ext>
            </a:extLst>
          </p:cNvPr>
          <p:cNvSpPr/>
          <p:nvPr userDrawn="1"/>
        </p:nvSpPr>
        <p:spPr>
          <a:xfrm>
            <a:off x="381000" y="447748"/>
            <a:ext cx="9675000" cy="5962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848B91CB-D8C9-4DA9-8CED-26CE57EE34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41000" y="1021554"/>
            <a:ext cx="4098388" cy="4814887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7B65CF81-B173-4646-A374-B2745ECC3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597" y="1008954"/>
            <a:ext cx="6525000" cy="1325563"/>
          </a:xfrm>
        </p:spPr>
        <p:txBody>
          <a:bodyPr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71819EB9-C582-4395-9B13-E428103A36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747" y="2574000"/>
            <a:ext cx="6525000" cy="3262441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385620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A75B666-56EB-4BC3-A2DA-3F26BD5CBF9B}"/>
              </a:ext>
            </a:extLst>
          </p:cNvPr>
          <p:cNvSpPr/>
          <p:nvPr userDrawn="1"/>
        </p:nvSpPr>
        <p:spPr>
          <a:xfrm>
            <a:off x="8031000" y="447747"/>
            <a:ext cx="3735000" cy="5962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848B91CB-D8C9-4DA9-8CED-26CE57EE34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98502" y="3654002"/>
            <a:ext cx="6525000" cy="260999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7B65CF81-B173-4646-A374-B2745ECC3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501" y="594001"/>
            <a:ext cx="6525000" cy="855000"/>
          </a:xfrm>
        </p:spPr>
        <p:txBody>
          <a:bodyPr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71819EB9-C582-4395-9B13-E428103A36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8501" y="1764001"/>
            <a:ext cx="6525000" cy="168556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90075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A75B666-56EB-4BC3-A2DA-3F26BD5CBF9B}"/>
              </a:ext>
            </a:extLst>
          </p:cNvPr>
          <p:cNvSpPr/>
          <p:nvPr userDrawn="1"/>
        </p:nvSpPr>
        <p:spPr>
          <a:xfrm flipH="1">
            <a:off x="0" y="0"/>
            <a:ext cx="2091000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848B91CB-D8C9-4DA9-8CED-26CE57EE34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1000" y="369001"/>
            <a:ext cx="4050000" cy="6165000"/>
          </a:xfrm>
        </p:spPr>
        <p:txBody>
          <a:bodyPr/>
          <a:lstStyle/>
          <a:p>
            <a:endParaRPr lang="ru-RU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71819EB9-C582-4395-9B13-E428103A36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892850" y="864000"/>
            <a:ext cx="6918150" cy="52650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11894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848B91CB-D8C9-4DA9-8CED-26CE57EE34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26000" y="594000"/>
            <a:ext cx="4140000" cy="5714999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7B65CF81-B173-4646-A374-B2745ECC3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501" y="594001"/>
            <a:ext cx="6525000" cy="855000"/>
          </a:xfrm>
        </p:spPr>
        <p:txBody>
          <a:bodyPr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71819EB9-C582-4395-9B13-E428103A36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8501" y="1764001"/>
            <a:ext cx="6525000" cy="168556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Рисунок 7">
            <a:extLst>
              <a:ext uri="{FF2B5EF4-FFF2-40B4-BE49-F238E27FC236}">
                <a16:creationId xmlns:a16="http://schemas.microsoft.com/office/drawing/2014/main" id="{44A2944D-4376-4EA8-B7C1-B1C6B47FD31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66001" y="4079565"/>
            <a:ext cx="4140000" cy="254443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357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7B65CF81-B173-4646-A374-B2745ECC3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449" y="594001"/>
            <a:ext cx="6493500" cy="855000"/>
          </a:xfrm>
        </p:spPr>
        <p:txBody>
          <a:bodyPr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71819EB9-C582-4395-9B13-E428103A36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0949" y="1736324"/>
            <a:ext cx="6525000" cy="8550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ADD62E3-6759-4646-858D-375433F62C6C}"/>
              </a:ext>
            </a:extLst>
          </p:cNvPr>
          <p:cNvSpPr/>
          <p:nvPr userDrawn="1"/>
        </p:nvSpPr>
        <p:spPr>
          <a:xfrm flipH="1">
            <a:off x="-1" y="6308998"/>
            <a:ext cx="7423501" cy="54900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Текст 11">
            <a:extLst>
              <a:ext uri="{FF2B5EF4-FFF2-40B4-BE49-F238E27FC236}">
                <a16:creationId xmlns:a16="http://schemas.microsoft.com/office/drawing/2014/main" id="{C2B4DA70-53E7-4B96-A26A-9E85A3ED9D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25999" y="594001"/>
            <a:ext cx="4410001" cy="566999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Рисунок 7">
            <a:extLst>
              <a:ext uri="{FF2B5EF4-FFF2-40B4-BE49-F238E27FC236}">
                <a16:creationId xmlns:a16="http://schemas.microsoft.com/office/drawing/2014/main" id="{44A2944D-4376-4EA8-B7C1-B1C6B47FD31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02449" y="2915548"/>
            <a:ext cx="2970897" cy="3667949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7">
            <a:extLst>
              <a:ext uri="{FF2B5EF4-FFF2-40B4-BE49-F238E27FC236}">
                <a16:creationId xmlns:a16="http://schemas.microsoft.com/office/drawing/2014/main" id="{545BF82E-0005-4C40-9F7D-EF474BCD327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50448" y="2915547"/>
            <a:ext cx="2970897" cy="366794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13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7B65CF81-B173-4646-A374-B2745ECC3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074" y="363655"/>
            <a:ext cx="7261501" cy="855000"/>
          </a:xfrm>
        </p:spPr>
        <p:txBody>
          <a:bodyPr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71819EB9-C582-4395-9B13-E428103A36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8574" y="1407123"/>
            <a:ext cx="7261501" cy="168556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B07EE5E-7454-44BB-974A-F0ECC381C2BF}"/>
              </a:ext>
            </a:extLst>
          </p:cNvPr>
          <p:cNvSpPr/>
          <p:nvPr userDrawn="1"/>
        </p:nvSpPr>
        <p:spPr>
          <a:xfrm flipH="1">
            <a:off x="364496" y="3159001"/>
            <a:ext cx="11860355" cy="334591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исунок 7">
            <a:extLst>
              <a:ext uri="{FF2B5EF4-FFF2-40B4-BE49-F238E27FC236}">
                <a16:creationId xmlns:a16="http://schemas.microsoft.com/office/drawing/2014/main" id="{F1016137-3C71-4CC5-8D39-5B331A8FB3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28951" y="729000"/>
            <a:ext cx="3698551" cy="5306698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4076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B07EE5E-7454-44BB-974A-F0ECC381C2BF}"/>
              </a:ext>
            </a:extLst>
          </p:cNvPr>
          <p:cNvSpPr/>
          <p:nvPr userDrawn="1"/>
        </p:nvSpPr>
        <p:spPr>
          <a:xfrm flipH="1" flipV="1">
            <a:off x="-2" y="-2"/>
            <a:ext cx="12224851" cy="342900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Рисунок 7">
            <a:extLst>
              <a:ext uri="{FF2B5EF4-FFF2-40B4-BE49-F238E27FC236}">
                <a16:creationId xmlns:a16="http://schemas.microsoft.com/office/drawing/2014/main" id="{F1016137-3C71-4CC5-8D39-5B331A8FB3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3724" y="440624"/>
            <a:ext cx="3698551" cy="5868376"/>
          </a:xfrm>
        </p:spPr>
        <p:txBody>
          <a:bodyPr/>
          <a:lstStyle/>
          <a:p>
            <a:endParaRPr lang="ru-RU"/>
          </a:p>
        </p:txBody>
      </p:sp>
      <p:sp>
        <p:nvSpPr>
          <p:cNvPr id="8" name="Текст 11">
            <a:extLst>
              <a:ext uri="{FF2B5EF4-FFF2-40B4-BE49-F238E27FC236}">
                <a16:creationId xmlns:a16="http://schemas.microsoft.com/office/drawing/2014/main" id="{9160C400-2233-4E4D-A368-4290EA142A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9917" y="1584000"/>
            <a:ext cx="7261501" cy="1685564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Текст 11">
            <a:extLst>
              <a:ext uri="{FF2B5EF4-FFF2-40B4-BE49-F238E27FC236}">
                <a16:creationId xmlns:a16="http://schemas.microsoft.com/office/drawing/2014/main" id="{754F3962-98E8-4124-9F3B-E312F367A8F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66001" y="3617466"/>
            <a:ext cx="7261501" cy="269153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2077FD-7CCC-4AC8-9F72-74535704B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6001" y="388935"/>
            <a:ext cx="7275418" cy="1195065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1279099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B07EE5E-7454-44BB-974A-F0ECC381C2BF}"/>
              </a:ext>
            </a:extLst>
          </p:cNvPr>
          <p:cNvSpPr/>
          <p:nvPr userDrawn="1"/>
        </p:nvSpPr>
        <p:spPr>
          <a:xfrm flipH="1" flipV="1">
            <a:off x="-3" y="-3"/>
            <a:ext cx="12224851" cy="685800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94825C-1044-450A-8E35-14455AD09C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06650" y="3429000"/>
            <a:ext cx="7334250" cy="148431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24C9FB-B954-402C-8866-2914B60C3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975" y="1944000"/>
            <a:ext cx="10515600" cy="1325563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1729013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A10A81-0A01-46FD-9456-91091EC26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27D4AF-8039-495C-B4B2-5396C87757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B2A9C07-03C4-4149-B862-1805D6B1B2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629BFF2-E7E9-4FAC-BC5A-DA71140848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0FD09C2-247D-42B8-BF11-F36209434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19243D8-A585-4CE4-9989-28ADA7378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9FB9C-3D5F-438C-B06B-4B57446A7894}" type="datetime1">
              <a:rPr lang="ru-RU" smtClean="0"/>
              <a:pPr/>
              <a:t>24.07.2025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EAFDA43-84DE-4D1F-AA5E-AB0392EE6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02F2982-9CAA-4512-BDFF-941501310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56CB4-3EC1-4CF1-BDF9-8FB1FCC6B6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8933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84E8EC-8932-4AF4-B988-864471A76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1A4DFAC-16FF-4B0E-B86B-58CADA632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8B9F0-B0E7-4597-BE93-BE35E165B811}" type="datetime1">
              <a:rPr lang="ru-RU" smtClean="0"/>
              <a:pPr/>
              <a:t>24.07.2025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1102F3C-1400-45C3-8EA7-F4575C77E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8DB83A0-BE45-4ADF-9193-0629FFADF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56CB4-3EC1-4CF1-BDF9-8FB1FCC6B6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4118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2E70F8D-2F26-4EAA-8784-1E19EFDDD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88748-BE90-4A89-87CC-D4CF21A31CBE}" type="datetime1">
              <a:rPr lang="ru-RU" smtClean="0"/>
              <a:pPr/>
              <a:t>24.07.2025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AADDB84-A99D-47D1-97C2-F9709887E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B825D61-F579-44E4-A029-0596DEE3B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56CB4-3EC1-4CF1-BDF9-8FB1FCC6B6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474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FF6834-F3A6-4C1A-8135-09D39EA74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846087-2B1F-4388-813A-63246B2934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4A791C3-CB66-41E7-B54D-F792BADA89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6F05580-7B66-4198-89DF-761ADB6E0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F4AB6-DE23-444A-A5D9-A3DB532458EB}" type="datetime1">
              <a:rPr lang="ru-RU" smtClean="0"/>
              <a:pPr/>
              <a:t>24.07.2025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7E3AB7C-8F82-45B5-9435-13B817A8B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A3ADD2C-5886-485B-9E26-4D0355E79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56CB4-3EC1-4CF1-BDF9-8FB1FCC6B6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5329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D75656-7927-4028-8F2C-3703DE8DB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8065C3A-58E0-4317-A005-4CDE7A8506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88D513E-4780-4865-BEB2-743BEA7013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5E8BCAA-F398-48DA-AC84-1FC811D5E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F473E-45B6-4922-8D11-CD712A9F10AF}" type="datetime1">
              <a:rPr lang="ru-RU" smtClean="0"/>
              <a:pPr/>
              <a:t>24.07.2025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2F36A85-CC79-449B-B1BF-EB7B2A6C9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0FD0E41-62AF-41D9-92E6-BE48FA001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56CB4-3EC1-4CF1-BDF9-8FB1FCC6B6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9673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C4AB11-345A-4E71-865B-CBCDC10FF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0A9A25D-0929-44E8-A479-BE0C8240DF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7D4536-B839-4448-BF71-576542A65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77F7F-269A-4C8E-A60B-6C6F04132961}" type="datetime1">
              <a:rPr lang="ru-RU" smtClean="0"/>
              <a:pPr/>
              <a:t>24.07.2025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8C6F98-25D8-4470-ABE7-997D0B6C5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975E96-6F45-4170-B216-90D34F88D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56CB4-3EC1-4CF1-BDF9-8FB1FCC6B6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3255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BCA50B9-9C7F-4C4F-85C2-77A38E550D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8FCB700-ADCA-4646-9A1E-F2810ED720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3EAC93-BC73-4FB2-AEF7-E1F44D1CB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DBBD-4419-4A92-8034-DD0245FB0743}" type="datetime1">
              <a:rPr lang="ru-RU" smtClean="0"/>
              <a:pPr/>
              <a:t>24.07.2025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0A4377-AC2C-4FCA-8797-73433F104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11EFFA-DB57-41B0-818A-0284AD9B8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56CB4-3EC1-4CF1-BDF9-8FB1FCC6B6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315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2E7C2B-DBC7-4DC6-BE48-6CC4179AC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BE3A49-B78D-4DA9-AA76-4064F85866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A73D2E-8E5D-411B-B766-5E9DD0B121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AE937-0F33-4567-AF4D-5783159C6AF9}" type="datetime1">
              <a:rPr lang="ru-RU" smtClean="0"/>
              <a:pPr/>
              <a:t>24.07.2025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5E8B24-9FAC-4BFA-951E-DFC439BE9F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AB0821-98F4-4674-8A81-508395B9B1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56CB4-3EC1-4CF1-BDF9-8FB1FCC6B657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22"/>
            <a:extLst>
              <a:ext uri="{FF2B5EF4-FFF2-40B4-BE49-F238E27FC236}">
                <a16:creationId xmlns:a16="http://schemas.microsoft.com/office/drawing/2014/main" id="{04EFABF7-9814-4A5F-B176-1A217D8D1B7A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27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8" r:id="rId10"/>
    <p:sldLayoutId id="2147483665" r:id="rId11"/>
    <p:sldLayoutId id="2147483666" r:id="rId12"/>
    <p:sldLayoutId id="2147483667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55744"/>
            <a:ext cx="11134282" cy="4621219"/>
          </a:xfrm>
        </p:spPr>
        <p:txBody>
          <a:bodyPr/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 (с использованием ДОТ)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занятий: определяется в расписании занятий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освоения: 12 недель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Трудоемкость программы: 144 академических часов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56CB4-3EC1-4CF1-BDF9-8FB1FCC6B657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5" name="Текст 3">
            <a:extLst>
              <a:ext uri="{FF2B5EF4-FFF2-40B4-BE49-F238E27FC236}">
                <a16:creationId xmlns:a16="http://schemas.microsoft.com/office/drawing/2014/main" id="{8D9C5BAE-CAB5-49CD-868C-1F1C4A4F40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64327"/>
            <a:ext cx="10515600" cy="1167758"/>
          </a:xfrm>
          <a:prstGeom prst="rect">
            <a:avLst/>
          </a:prstGeom>
        </p:spPr>
        <p:txBody>
          <a:bodyPr anchor="ctr">
            <a:normAutofit fontScale="9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Сетевая программа повышения квалификации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«Содержание и методика преподавания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естественно-научных предметов в агротехнологических классах»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(18.08.2025 – 07.11.2025)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9962" t="6259" b="1"/>
          <a:stretch/>
        </p:blipFill>
        <p:spPr>
          <a:xfrm>
            <a:off x="1554535" y="1376170"/>
            <a:ext cx="10412986" cy="457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60" y="208411"/>
            <a:ext cx="1341236" cy="134733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5560" y="2897021"/>
            <a:ext cx="8640960" cy="345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941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56CB4-3EC1-4CF1-BDF9-8FB1FCC6B657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5" name="Текст 3">
            <a:extLst>
              <a:ext uri="{FF2B5EF4-FFF2-40B4-BE49-F238E27FC236}">
                <a16:creationId xmlns:a16="http://schemas.microsoft.com/office/drawing/2014/main" id="{8D9C5BAE-CAB5-49CD-868C-1F1C4A4F40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87488" y="116633"/>
            <a:ext cx="10585176" cy="562041"/>
          </a:xfrm>
          <a:prstGeom prst="rect">
            <a:avLst/>
          </a:prstGeom>
        </p:spPr>
        <p:txBody>
          <a:bodyPr anchor="ctr">
            <a:normAutofit fontScale="9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Сетевая программа повышения квалификации «Содержание и методика преподавания</a:t>
            </a:r>
            <a:b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естественно-научных предметов в агротехнологических классах»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1501577" y="725642"/>
            <a:ext cx="10412870" cy="506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642" y="230188"/>
            <a:ext cx="1341236" cy="1347333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259181"/>
              </p:ext>
            </p:extLst>
          </p:nvPr>
        </p:nvGraphicFramePr>
        <p:xfrm>
          <a:off x="839416" y="1457664"/>
          <a:ext cx="10874422" cy="5081248"/>
        </p:xfrm>
        <a:graphic>
          <a:graphicData uri="http://schemas.openxmlformats.org/drawingml/2006/table">
            <a:tbl>
              <a:tblPr/>
              <a:tblGrid>
                <a:gridCol w="1485888">
                  <a:extLst>
                    <a:ext uri="{9D8B030D-6E8A-4147-A177-3AD203B41FA5}">
                      <a16:colId xmlns:a16="http://schemas.microsoft.com/office/drawing/2014/main" val="2778050880"/>
                    </a:ext>
                  </a:extLst>
                </a:gridCol>
                <a:gridCol w="312320">
                  <a:extLst>
                    <a:ext uri="{9D8B030D-6E8A-4147-A177-3AD203B41FA5}">
                      <a16:colId xmlns:a16="http://schemas.microsoft.com/office/drawing/2014/main" val="3852630772"/>
                    </a:ext>
                  </a:extLst>
                </a:gridCol>
                <a:gridCol w="359641">
                  <a:extLst>
                    <a:ext uri="{9D8B030D-6E8A-4147-A177-3AD203B41FA5}">
                      <a16:colId xmlns:a16="http://schemas.microsoft.com/office/drawing/2014/main" val="2182069142"/>
                    </a:ext>
                  </a:extLst>
                </a:gridCol>
                <a:gridCol w="454285">
                  <a:extLst>
                    <a:ext uri="{9D8B030D-6E8A-4147-A177-3AD203B41FA5}">
                      <a16:colId xmlns:a16="http://schemas.microsoft.com/office/drawing/2014/main" val="3908167608"/>
                    </a:ext>
                  </a:extLst>
                </a:gridCol>
                <a:gridCol w="454285">
                  <a:extLst>
                    <a:ext uri="{9D8B030D-6E8A-4147-A177-3AD203B41FA5}">
                      <a16:colId xmlns:a16="http://schemas.microsoft.com/office/drawing/2014/main" val="1733459059"/>
                    </a:ext>
                  </a:extLst>
                </a:gridCol>
                <a:gridCol w="1429101">
                  <a:extLst>
                    <a:ext uri="{9D8B030D-6E8A-4147-A177-3AD203B41FA5}">
                      <a16:colId xmlns:a16="http://schemas.microsoft.com/office/drawing/2014/main" val="1014358804"/>
                    </a:ext>
                  </a:extLst>
                </a:gridCol>
                <a:gridCol w="1438565">
                  <a:extLst>
                    <a:ext uri="{9D8B030D-6E8A-4147-A177-3AD203B41FA5}">
                      <a16:colId xmlns:a16="http://schemas.microsoft.com/office/drawing/2014/main" val="1033817047"/>
                    </a:ext>
                  </a:extLst>
                </a:gridCol>
                <a:gridCol w="1457495">
                  <a:extLst>
                    <a:ext uri="{9D8B030D-6E8A-4147-A177-3AD203B41FA5}">
                      <a16:colId xmlns:a16="http://schemas.microsoft.com/office/drawing/2014/main" val="1879846827"/>
                    </a:ext>
                  </a:extLst>
                </a:gridCol>
                <a:gridCol w="1429101">
                  <a:extLst>
                    <a:ext uri="{9D8B030D-6E8A-4147-A177-3AD203B41FA5}">
                      <a16:colId xmlns:a16="http://schemas.microsoft.com/office/drawing/2014/main" val="1493144623"/>
                    </a:ext>
                  </a:extLst>
                </a:gridCol>
                <a:gridCol w="927497">
                  <a:extLst>
                    <a:ext uri="{9D8B030D-6E8A-4147-A177-3AD203B41FA5}">
                      <a16:colId xmlns:a16="http://schemas.microsoft.com/office/drawing/2014/main" val="321535459"/>
                    </a:ext>
                  </a:extLst>
                </a:gridCol>
                <a:gridCol w="1126244">
                  <a:extLst>
                    <a:ext uri="{9D8B030D-6E8A-4147-A177-3AD203B41FA5}">
                      <a16:colId xmlns:a16="http://schemas.microsoft.com/office/drawing/2014/main" val="1238350806"/>
                    </a:ext>
                  </a:extLst>
                </a:gridCol>
              </a:tblGrid>
              <a:tr h="245134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Темв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/даты</a:t>
                      </a:r>
                    </a:p>
                  </a:txBody>
                  <a:tcPr marL="3988" marR="3988" marT="3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3988" marR="3988" marT="3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лекции</a:t>
                      </a:r>
                    </a:p>
                  </a:txBody>
                  <a:tcPr marL="3988" marR="3988" marT="3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практические</a:t>
                      </a:r>
                    </a:p>
                  </a:txBody>
                  <a:tcPr marL="3988" marR="3988" marT="3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лабораторные</a:t>
                      </a:r>
                    </a:p>
                  </a:txBody>
                  <a:tcPr marL="3988" marR="3988" marT="3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18.08.2025</a:t>
                      </a:r>
                    </a:p>
                  </a:txBody>
                  <a:tcPr marL="3988" marR="3988" marT="3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19.08.2025</a:t>
                      </a:r>
                    </a:p>
                  </a:txBody>
                  <a:tcPr marL="3988" marR="3988" marT="3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20.08.2025</a:t>
                      </a:r>
                    </a:p>
                  </a:txBody>
                  <a:tcPr marL="3988" marR="3988" marT="3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21.08.2025</a:t>
                      </a:r>
                    </a:p>
                  </a:txBody>
                  <a:tcPr marL="3988" marR="3988" marT="3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25.08.2025</a:t>
                      </a:r>
                    </a:p>
                  </a:txBody>
                  <a:tcPr marL="3988" marR="3988" marT="3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26.08.2025</a:t>
                      </a:r>
                    </a:p>
                  </a:txBody>
                  <a:tcPr marL="3988" marR="3988" marT="3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453955"/>
                  </a:ext>
                </a:extLst>
              </a:tr>
              <a:tr h="4867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Инвариантный модуль 1: «Лучшие практики прогрессивных технологий в сельском хозяйстве» 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обучение на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обпазовательной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платформе https://sdo.timacad.ru 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обучение на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обпазовательной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платформе https://sdo.timacad.ru 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обучение на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обпазовательной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платформе https://sdo.timacad.ru 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обучение на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обпазовательной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платформе https://sdo.timacad.ru 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обучение на площадке вуза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обучение на площадке предприятия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2708915"/>
                  </a:ext>
                </a:extLst>
              </a:tr>
              <a:tr h="14532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Тема 1. Цифровые технологии в животноводстве и растениеводстве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Тараканов И.Г., д.б.н., профессор кафедры физиологии растений ФГБОУ ВО РГАУ-МСХА имени К.А. Тимирязева (Лекция 4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ак.ч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.)</a:t>
                      </a:r>
                    </a:p>
                  </a:txBody>
                  <a:tcPr marL="3988" marR="3988" marT="3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Соловьева О.И., д.с.-х.н., и.о. заведующего кафедрой молочного и мясного скотоводства ФГБОУ ВО РГАУ-МСХА имени К.А. Тимирязева; Ю.В. Кинякин, директор производственного хозяйства ООО "Ступинская Нива" ЭкоНиваАПК (Практические 4 ак.ч.)</a:t>
                      </a:r>
                    </a:p>
                  </a:txBody>
                  <a:tcPr marL="3988" marR="3988" marT="3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Амерханов А.Х., д.с.-х.н.профессор кафедры молочного и мясного скотоводства ФГБОУ ВО РГАУ-МСХА имени К.А. Тимирязева (Практические 2 ак.ч.)</a:t>
                      </a:r>
                    </a:p>
                  </a:txBody>
                  <a:tcPr marL="3988" marR="3988" marT="3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А.А. Анисимов, к.б.н., доцент кофедры физиологии растений; ООО "Лаборатория фенотипирования" Н.Н. Слепцов, Г.Е. Котов (Практические 2 ак.ч.)</a:t>
                      </a:r>
                    </a:p>
                  </a:txBody>
                  <a:tcPr marL="3988" marR="3988" marT="3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Лабораторные        4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ак.ч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</a:p>
                  </a:txBody>
                  <a:tcPr marL="3988" marR="3988" marT="3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Практические 2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ак.ч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</a:p>
                  </a:txBody>
                  <a:tcPr marL="3988" marR="3988" marT="3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9090985"/>
                  </a:ext>
                </a:extLst>
              </a:tr>
              <a:tr h="13913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Тема 2. Роботизированные системы и ГИС технологии в сельском хозяйстве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88" marR="3988" marT="3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А.В. Греченева, к.т.н., доцент кафедры прикладной информатики ФГБОУ ВО РГАУ-МСХА имени К.А. Тимирязева; Кудинова А.И., исполнительный директор ООО "Айтисфера" (сервис Exact Farming) (Лекция 4 ак.ч.)</a:t>
                      </a:r>
                    </a:p>
                  </a:txBody>
                  <a:tcPr marL="3988" marR="3988" marT="3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А.В. Греченева, к.т.н., доцент кафедры прикладной информатики ФГБОУ ВО РГАУ-МСХА имени К.А. Тимирязева (Практические 2 ак.ч.)</a:t>
                      </a:r>
                    </a:p>
                  </a:txBody>
                  <a:tcPr marL="3988" marR="3988" marT="3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А.В. Греченева, к.т.н., доцент кафедры прикладной информатики ФГБОУ ВО РГАУ-МСХА имени К.А. Тимирязева; Королев А.А., ведущий менеджер продукта ООО "Айтисфера" (сервис Exact Farming) (Практические 2 ак.ч.)</a:t>
                      </a:r>
                    </a:p>
                  </a:txBody>
                  <a:tcPr marL="3988" marR="3988" marT="3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Лабораторные               2 ак.ч.</a:t>
                      </a:r>
                    </a:p>
                  </a:txBody>
                  <a:tcPr marL="3988" marR="3988" marT="3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Практические 2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ак.ч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.;  лабораторные 2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ак.ч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</a:p>
                  </a:txBody>
                  <a:tcPr marL="3988" marR="3988" marT="3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747965"/>
                  </a:ext>
                </a:extLst>
              </a:tr>
              <a:tr h="1090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Тема 3. Переработка продукции животноводства и растениеводства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Бородулин Д.М., д.т.н., профессор, и.о. директора Технологического института ФГБОУ ВО РГАУ-МСХА имени К.А. Тимирязева, Черных С.И., директор ЗАО "Сернурский сырзавод" (Лекция 4 ак.ч.)</a:t>
                      </a:r>
                    </a:p>
                  </a:txBody>
                  <a:tcPr marL="3988" marR="3988" marT="3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988" marR="3988" marT="3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Ю.В. Устинова, к.с.-х.н., доцент кафедры технологии хранения и переработки продуктов животноводства ФГБОУ ВО РГАУ-МСХА имени К.А. Тимирязева (Практические 4 ак.ч.)</a:t>
                      </a:r>
                    </a:p>
                  </a:txBody>
                  <a:tcPr marL="3988" marR="3988" marT="3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Ш.В. Гаспарян, к.с.-х.н., доцент кафедры технологии хранения и переработки плодоовощной и растениеводческой продукции ФГБОУ ВО РГАУ-МСХА имени К.А. Тимирязева (Практические 2 ак.ч.)</a:t>
                      </a:r>
                    </a:p>
                  </a:txBody>
                  <a:tcPr marL="3988" marR="3988" marT="398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Лабораторные               2 ак.ч.</a:t>
                      </a:r>
                    </a:p>
                  </a:txBody>
                  <a:tcPr marL="3988" marR="3988" marT="3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Лабораторные 2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ак.ч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</a:p>
                  </a:txBody>
                  <a:tcPr marL="3988" marR="3988" marT="3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341296"/>
                  </a:ext>
                </a:extLst>
              </a:tr>
              <a:tr h="1672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</a:t>
                      </a:r>
                      <a:r>
                        <a:rPr lang="ru-RU" sz="9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ак.ч</a:t>
                      </a:r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ак.ч.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ак.ч.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ак.ч.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ак.ч.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</a:t>
                      </a:r>
                      <a:r>
                        <a:rPr lang="ru-RU" sz="9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ак.ч</a:t>
                      </a:r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</a:p>
                  </a:txBody>
                  <a:tcPr marL="3988" marR="3988" marT="3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5032669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844254" y="803854"/>
            <a:ext cx="100170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Инвариантный модуль 1: «Лучшие практики прогрессивных технологий в сельском хозяйстве»</a:t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освоения: 18.08.2025 – 26.08.2025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582191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624" y="188640"/>
            <a:ext cx="8021025" cy="114005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31618"/>
            <a:ext cx="10515600" cy="506573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Инвариантный модуль 2: «Государственная политика в сфере образования» </a:t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освоения: 02.09.2025 – 09.09.2025 (среда электронного обучения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sdo.timacad.ru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*)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Инструкция к подключению и регистрации на образовательной платформе ФГБОУ ВО РГАУ-МСХА имени К.А. Тимирязева направляются слушателям</a:t>
            </a:r>
          </a:p>
          <a:p>
            <a:pPr>
              <a:lnSpc>
                <a:spcPct val="100000"/>
              </a:lnSpc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56CB4-3EC1-4CF1-BDF9-8FB1FCC6B657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1631504" y="1375526"/>
            <a:ext cx="10412870" cy="4762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368" y="277053"/>
            <a:ext cx="1341236" cy="1347333"/>
          </a:xfrm>
          <a:prstGeom prst="rect">
            <a:avLst/>
          </a:prstGeom>
        </p:spPr>
      </p:pic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163874"/>
              </p:ext>
            </p:extLst>
          </p:nvPr>
        </p:nvGraphicFramePr>
        <p:xfrm>
          <a:off x="1055441" y="2276870"/>
          <a:ext cx="10298361" cy="3456385"/>
        </p:xfrm>
        <a:graphic>
          <a:graphicData uri="http://schemas.openxmlformats.org/drawingml/2006/table">
            <a:tbl>
              <a:tblPr firstRow="1" firstCol="1" bandRow="1"/>
              <a:tblGrid>
                <a:gridCol w="432047">
                  <a:extLst>
                    <a:ext uri="{9D8B030D-6E8A-4147-A177-3AD203B41FA5}">
                      <a16:colId xmlns:a16="http://schemas.microsoft.com/office/drawing/2014/main" val="1906791726"/>
                    </a:ext>
                  </a:extLst>
                </a:gridCol>
                <a:gridCol w="4369007">
                  <a:extLst>
                    <a:ext uri="{9D8B030D-6E8A-4147-A177-3AD203B41FA5}">
                      <a16:colId xmlns:a16="http://schemas.microsoft.com/office/drawing/2014/main" val="2657783648"/>
                    </a:ext>
                  </a:extLst>
                </a:gridCol>
                <a:gridCol w="561783">
                  <a:extLst>
                    <a:ext uri="{9D8B030D-6E8A-4147-A177-3AD203B41FA5}">
                      <a16:colId xmlns:a16="http://schemas.microsoft.com/office/drawing/2014/main" val="4058065336"/>
                    </a:ext>
                  </a:extLst>
                </a:gridCol>
                <a:gridCol w="706214">
                  <a:extLst>
                    <a:ext uri="{9D8B030D-6E8A-4147-A177-3AD203B41FA5}">
                      <a16:colId xmlns:a16="http://schemas.microsoft.com/office/drawing/2014/main" val="584218393"/>
                    </a:ext>
                  </a:extLst>
                </a:gridCol>
                <a:gridCol w="706214">
                  <a:extLst>
                    <a:ext uri="{9D8B030D-6E8A-4147-A177-3AD203B41FA5}">
                      <a16:colId xmlns:a16="http://schemas.microsoft.com/office/drawing/2014/main" val="616897768"/>
                    </a:ext>
                  </a:extLst>
                </a:gridCol>
                <a:gridCol w="561783">
                  <a:extLst>
                    <a:ext uri="{9D8B030D-6E8A-4147-A177-3AD203B41FA5}">
                      <a16:colId xmlns:a16="http://schemas.microsoft.com/office/drawing/2014/main" val="1767168165"/>
                    </a:ext>
                  </a:extLst>
                </a:gridCol>
                <a:gridCol w="846658">
                  <a:extLst>
                    <a:ext uri="{9D8B030D-6E8A-4147-A177-3AD203B41FA5}">
                      <a16:colId xmlns:a16="http://schemas.microsoft.com/office/drawing/2014/main" val="446165228"/>
                    </a:ext>
                  </a:extLst>
                </a:gridCol>
                <a:gridCol w="846658">
                  <a:extLst>
                    <a:ext uri="{9D8B030D-6E8A-4147-A177-3AD203B41FA5}">
                      <a16:colId xmlns:a16="http://schemas.microsoft.com/office/drawing/2014/main" val="2446954914"/>
                    </a:ext>
                  </a:extLst>
                </a:gridCol>
                <a:gridCol w="561783">
                  <a:extLst>
                    <a:ext uri="{9D8B030D-6E8A-4147-A177-3AD203B41FA5}">
                      <a16:colId xmlns:a16="http://schemas.microsoft.com/office/drawing/2014/main" val="3452980633"/>
                    </a:ext>
                  </a:extLst>
                </a:gridCol>
                <a:gridCol w="706214">
                  <a:extLst>
                    <a:ext uri="{9D8B030D-6E8A-4147-A177-3AD203B41FA5}">
                      <a16:colId xmlns:a16="http://schemas.microsoft.com/office/drawing/2014/main" val="2485778359"/>
                    </a:ext>
                  </a:extLst>
                </a:gridCol>
              </a:tblGrid>
              <a:tr h="389180">
                <a:tc rowSpan="2">
                  <a:txBody>
                    <a:bodyPr/>
                    <a:lstStyle/>
                    <a:p>
                      <a:pPr marR="717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717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разделов, модулей, тем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Всего (ак. час)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Аудиторные занятия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Дистанционное обучение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Самостоятельная  работа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Промежуточная/ Итоговая аттестация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6622648"/>
                  </a:ext>
                </a:extLst>
              </a:tr>
              <a:tr h="10001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лекции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практические занятия, семинары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лабораторные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лекции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практические занятия, семинары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687226"/>
                  </a:ext>
                </a:extLst>
              </a:tr>
              <a:tr h="4429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Инвариантный модуль 2: «Государственная политика </a:t>
                      </a:r>
                      <a:b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сфере образования»</a:t>
                      </a: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8676405"/>
                  </a:ext>
                </a:extLst>
              </a:tr>
              <a:tr h="4429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 1. Национальные цели развития образования в Российской Федерации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3503309"/>
                  </a:ext>
                </a:extLst>
              </a:tr>
              <a:tr h="5905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 2. ФГОС СОО. ФОП СОО, ФРП по учебным предметам и Концепция профильного агротехнологического образования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5922233"/>
                  </a:ext>
                </a:extLst>
              </a:tr>
              <a:tr h="5905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 3. Профориентационная работа по агротехнологическому направлению, реализация сетевого взаимодействия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71692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9659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16633"/>
            <a:ext cx="10515600" cy="1296143"/>
          </a:xfrm>
        </p:spPr>
        <p:txBody>
          <a:bodyPr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Сетевая программа повышения квалификации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«Содержание и методика преподавания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естественно-научных предметов в агротехнологических классах»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7368" y="260648"/>
            <a:ext cx="1341236" cy="1347333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56CB4-3EC1-4CF1-BDF9-8FB1FCC6B657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1631504" y="1285919"/>
            <a:ext cx="10412870" cy="50670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4288648"/>
              </p:ext>
            </p:extLst>
          </p:nvPr>
        </p:nvGraphicFramePr>
        <p:xfrm>
          <a:off x="1077986" y="2276872"/>
          <a:ext cx="10490624" cy="3809438"/>
        </p:xfrm>
        <a:graphic>
          <a:graphicData uri="http://schemas.openxmlformats.org/drawingml/2006/table">
            <a:tbl>
              <a:tblPr firstRow="1" firstCol="1" bandRow="1"/>
              <a:tblGrid>
                <a:gridCol w="719399">
                  <a:extLst>
                    <a:ext uri="{9D8B030D-6E8A-4147-A177-3AD203B41FA5}">
                      <a16:colId xmlns:a16="http://schemas.microsoft.com/office/drawing/2014/main" val="116681033"/>
                    </a:ext>
                  </a:extLst>
                </a:gridCol>
                <a:gridCol w="4171285">
                  <a:extLst>
                    <a:ext uri="{9D8B030D-6E8A-4147-A177-3AD203B41FA5}">
                      <a16:colId xmlns:a16="http://schemas.microsoft.com/office/drawing/2014/main" val="3811097195"/>
                    </a:ext>
                  </a:extLst>
                </a:gridCol>
                <a:gridCol w="572271">
                  <a:extLst>
                    <a:ext uri="{9D8B030D-6E8A-4147-A177-3AD203B41FA5}">
                      <a16:colId xmlns:a16="http://schemas.microsoft.com/office/drawing/2014/main" val="3887113815"/>
                    </a:ext>
                  </a:extLst>
                </a:gridCol>
                <a:gridCol w="719399">
                  <a:extLst>
                    <a:ext uri="{9D8B030D-6E8A-4147-A177-3AD203B41FA5}">
                      <a16:colId xmlns:a16="http://schemas.microsoft.com/office/drawing/2014/main" val="1953802921"/>
                    </a:ext>
                  </a:extLst>
                </a:gridCol>
                <a:gridCol w="719399">
                  <a:extLst>
                    <a:ext uri="{9D8B030D-6E8A-4147-A177-3AD203B41FA5}">
                      <a16:colId xmlns:a16="http://schemas.microsoft.com/office/drawing/2014/main" val="3974181016"/>
                    </a:ext>
                  </a:extLst>
                </a:gridCol>
                <a:gridCol w="572271">
                  <a:extLst>
                    <a:ext uri="{9D8B030D-6E8A-4147-A177-3AD203B41FA5}">
                      <a16:colId xmlns:a16="http://schemas.microsoft.com/office/drawing/2014/main" val="3318469220"/>
                    </a:ext>
                  </a:extLst>
                </a:gridCol>
                <a:gridCol w="862465">
                  <a:extLst>
                    <a:ext uri="{9D8B030D-6E8A-4147-A177-3AD203B41FA5}">
                      <a16:colId xmlns:a16="http://schemas.microsoft.com/office/drawing/2014/main" val="3557604680"/>
                    </a:ext>
                  </a:extLst>
                </a:gridCol>
                <a:gridCol w="862465">
                  <a:extLst>
                    <a:ext uri="{9D8B030D-6E8A-4147-A177-3AD203B41FA5}">
                      <a16:colId xmlns:a16="http://schemas.microsoft.com/office/drawing/2014/main" val="1239321979"/>
                    </a:ext>
                  </a:extLst>
                </a:gridCol>
                <a:gridCol w="572271">
                  <a:extLst>
                    <a:ext uri="{9D8B030D-6E8A-4147-A177-3AD203B41FA5}">
                      <a16:colId xmlns:a16="http://schemas.microsoft.com/office/drawing/2014/main" val="2192448155"/>
                    </a:ext>
                  </a:extLst>
                </a:gridCol>
                <a:gridCol w="719399">
                  <a:extLst>
                    <a:ext uri="{9D8B030D-6E8A-4147-A177-3AD203B41FA5}">
                      <a16:colId xmlns:a16="http://schemas.microsoft.com/office/drawing/2014/main" val="3140599665"/>
                    </a:ext>
                  </a:extLst>
                </a:gridCol>
              </a:tblGrid>
              <a:tr h="242283">
                <a:tc rowSpan="2">
                  <a:txBody>
                    <a:bodyPr/>
                    <a:lstStyle/>
                    <a:p>
                      <a:pPr marR="717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717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разделов, модулей, тем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Всего (ак. час)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Аудиторные занятия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Дистанционное обучение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Самостоятельная  работа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Промежуточная/ Итоговая аттестация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4435031"/>
                  </a:ext>
                </a:extLst>
              </a:tr>
              <a:tr h="9421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лекции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практические занятия, семинары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лабораторные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лекции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практические занятия, семинары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759301"/>
                  </a:ext>
                </a:extLst>
              </a:tr>
              <a:tr h="4845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Вариативный модуль 1: «Реализация учебных предметов</a:t>
                      </a:r>
                      <a:b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на углубленном уровне в агротехнологическом классе»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5900644"/>
                  </a:ext>
                </a:extLst>
              </a:tr>
              <a:tr h="1414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3.1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для учителей физики: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0416541"/>
                  </a:ext>
                </a:extLst>
              </a:tr>
              <a:tr h="3634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 1. «Реализация учебного предмета «Физика» на углубленном уровне в агротехнологическом классе»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4375599"/>
                  </a:ext>
                </a:extLst>
              </a:tr>
              <a:tr h="1414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3.2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для учителей химии: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79615"/>
                  </a:ext>
                </a:extLst>
              </a:tr>
              <a:tr h="3634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 1. «Реализация учебного предмета «Химии» на углубленном уровне в агротехнологическом классе»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228802"/>
                  </a:ext>
                </a:extLst>
              </a:tr>
              <a:tr h="1414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для учителей биологии: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217356"/>
                  </a:ext>
                </a:extLst>
              </a:tr>
              <a:tr h="3634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 1. «Реализация учебного предмета «Биологии» на углубленном уровне в агротехнологическом классе»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5817627"/>
                  </a:ext>
                </a:extLst>
              </a:tr>
              <a:tr h="1414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i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для учителей математики: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893943"/>
                  </a:ext>
                </a:extLst>
              </a:tr>
              <a:tr h="4845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 1. «Реализация учебного предмета «Математика» на углубленном уровне в агротехнологическом классе»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51" marR="540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9078695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487488" y="1285920"/>
            <a:ext cx="100811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Вариативный модуль 1: «Реализация учебных предметов  на углубленном уровне в агротехнологическом классе»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Сроки освоения: 11.09.2025 – 18.09.2025 (среда электронного обучения sdo.timacad.ru)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2643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16633"/>
            <a:ext cx="10515600" cy="1296143"/>
          </a:xfrm>
        </p:spPr>
        <p:txBody>
          <a:bodyPr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Сетевая программа повышения квалификации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«Содержание и методика преподавания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естественно-научных предметов в агротехнологических классах»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7368" y="260648"/>
            <a:ext cx="1341236" cy="1347333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56CB4-3EC1-4CF1-BDF9-8FB1FCC6B657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1631504" y="1285919"/>
            <a:ext cx="10412870" cy="5067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487488" y="1285920"/>
            <a:ext cx="100811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Вариативный модуль 2: «Специализированные учебные курсы и внеурочная деятельность в системе профильного агротехнологического образования» </a:t>
            </a:r>
          </a:p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Сроки освоения: 20.09.2025 – 09.10.2025 (среда электронного обучения sdo.timacad.ru) </a:t>
            </a:r>
          </a:p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1257873"/>
              </p:ext>
            </p:extLst>
          </p:nvPr>
        </p:nvGraphicFramePr>
        <p:xfrm>
          <a:off x="1044450" y="2415153"/>
          <a:ext cx="10702056" cy="3597005"/>
        </p:xfrm>
        <a:graphic>
          <a:graphicData uri="http://schemas.openxmlformats.org/drawingml/2006/table">
            <a:tbl>
              <a:tblPr firstRow="1" firstCol="1" bandRow="1"/>
              <a:tblGrid>
                <a:gridCol w="384967">
                  <a:extLst>
                    <a:ext uri="{9D8B030D-6E8A-4147-A177-3AD203B41FA5}">
                      <a16:colId xmlns:a16="http://schemas.microsoft.com/office/drawing/2014/main" val="1491944436"/>
                    </a:ext>
                  </a:extLst>
                </a:gridCol>
                <a:gridCol w="5951795">
                  <a:extLst>
                    <a:ext uri="{9D8B030D-6E8A-4147-A177-3AD203B41FA5}">
                      <a16:colId xmlns:a16="http://schemas.microsoft.com/office/drawing/2014/main" val="2369652235"/>
                    </a:ext>
                  </a:extLst>
                </a:gridCol>
                <a:gridCol w="434678">
                  <a:extLst>
                    <a:ext uri="{9D8B030D-6E8A-4147-A177-3AD203B41FA5}">
                      <a16:colId xmlns:a16="http://schemas.microsoft.com/office/drawing/2014/main" val="842422012"/>
                    </a:ext>
                  </a:extLst>
                </a:gridCol>
                <a:gridCol w="546433">
                  <a:extLst>
                    <a:ext uri="{9D8B030D-6E8A-4147-A177-3AD203B41FA5}">
                      <a16:colId xmlns:a16="http://schemas.microsoft.com/office/drawing/2014/main" val="3282135470"/>
                    </a:ext>
                  </a:extLst>
                </a:gridCol>
                <a:gridCol w="546433">
                  <a:extLst>
                    <a:ext uri="{9D8B030D-6E8A-4147-A177-3AD203B41FA5}">
                      <a16:colId xmlns:a16="http://schemas.microsoft.com/office/drawing/2014/main" val="4045233180"/>
                    </a:ext>
                  </a:extLst>
                </a:gridCol>
                <a:gridCol w="434678">
                  <a:extLst>
                    <a:ext uri="{9D8B030D-6E8A-4147-A177-3AD203B41FA5}">
                      <a16:colId xmlns:a16="http://schemas.microsoft.com/office/drawing/2014/main" val="1301909111"/>
                    </a:ext>
                  </a:extLst>
                </a:gridCol>
                <a:gridCol w="655103">
                  <a:extLst>
                    <a:ext uri="{9D8B030D-6E8A-4147-A177-3AD203B41FA5}">
                      <a16:colId xmlns:a16="http://schemas.microsoft.com/office/drawing/2014/main" val="2762699508"/>
                    </a:ext>
                  </a:extLst>
                </a:gridCol>
                <a:gridCol w="655103">
                  <a:extLst>
                    <a:ext uri="{9D8B030D-6E8A-4147-A177-3AD203B41FA5}">
                      <a16:colId xmlns:a16="http://schemas.microsoft.com/office/drawing/2014/main" val="193894181"/>
                    </a:ext>
                  </a:extLst>
                </a:gridCol>
                <a:gridCol w="546433">
                  <a:extLst>
                    <a:ext uri="{9D8B030D-6E8A-4147-A177-3AD203B41FA5}">
                      <a16:colId xmlns:a16="http://schemas.microsoft.com/office/drawing/2014/main" val="2847488489"/>
                    </a:ext>
                  </a:extLst>
                </a:gridCol>
                <a:gridCol w="546433">
                  <a:extLst>
                    <a:ext uri="{9D8B030D-6E8A-4147-A177-3AD203B41FA5}">
                      <a16:colId xmlns:a16="http://schemas.microsoft.com/office/drawing/2014/main" val="4213366808"/>
                    </a:ext>
                  </a:extLst>
                </a:gridCol>
              </a:tblGrid>
              <a:tr h="261446">
                <a:tc rowSpan="2">
                  <a:txBody>
                    <a:bodyPr/>
                    <a:lstStyle/>
                    <a:p>
                      <a:pPr marR="717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717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разделов, модулей, тем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Всего (</a:t>
                      </a:r>
                      <a:r>
                        <a:rPr lang="ru-RU" sz="900" b="1" dirty="0" err="1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ак</a:t>
                      </a: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. час)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Аудиторные занятия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Дистанционное обучение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Самостоятельная  работа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Промежуточная/ Итоговая аттестация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8818310"/>
                  </a:ext>
                </a:extLst>
              </a:tr>
              <a:tr h="6777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лекции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практические занятия, семинары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лабораторные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лекции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практические занятия, семинары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34071"/>
                  </a:ext>
                </a:extLst>
              </a:tr>
              <a:tr h="6100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Вариативный модуль 2: «Специализированные учебные курсы и внеурочная деятельность в системе профильного агротехнологического образования» 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2831654"/>
                  </a:ext>
                </a:extLst>
              </a:tr>
              <a:tr h="1742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для учителей химии и биологии: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3284888"/>
                  </a:ext>
                </a:extLst>
              </a:tr>
              <a:tr h="610040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 1. «Практико-ориентированное преподавание профильных агротехнологических предметов в условиях обогащенной лабораторной среды современной школы»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8612658"/>
                  </a:ext>
                </a:extLst>
              </a:tr>
              <a:tr h="7038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 2. «Современные методы генетики, селекции и биотехнологий в агробиологии растений и животных: формирование компетенций через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межпредметные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межкурсовые связи в системе профильного агротехнологического образования»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3934351"/>
                  </a:ext>
                </a:extLst>
              </a:tr>
              <a:tr h="5228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 3. «Агрохимия в системе профильного агротехнологического образования: содержание и образовательные технологии»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000" marR="380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96646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7439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16633"/>
            <a:ext cx="10515600" cy="1296143"/>
          </a:xfrm>
        </p:spPr>
        <p:txBody>
          <a:bodyPr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Сетевая программа повышения квалификации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«Содержание и методика преподавания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естественно-научных предметов в агротехнологических классах»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7368" y="260648"/>
            <a:ext cx="1341236" cy="1347333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56CB4-3EC1-4CF1-BDF9-8FB1FCC6B657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1631504" y="1285919"/>
            <a:ext cx="10412870" cy="5067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487488" y="1285920"/>
            <a:ext cx="100811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Вариативный модуль 2: «Специализированные учебные курсы и внеурочная деятельность в системе профильного агротехнологического образования» </a:t>
            </a:r>
          </a:p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Сроки освоения: 20.09.2025 – 09.10.2025 (среда электронного обучения sdo.timacad.ru) </a:t>
            </a:r>
          </a:p>
          <a:p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798096"/>
              </p:ext>
            </p:extLst>
          </p:nvPr>
        </p:nvGraphicFramePr>
        <p:xfrm>
          <a:off x="838200" y="2363349"/>
          <a:ext cx="10585178" cy="3672717"/>
        </p:xfrm>
        <a:graphic>
          <a:graphicData uri="http://schemas.openxmlformats.org/drawingml/2006/table">
            <a:tbl>
              <a:tblPr firstRow="1" firstCol="1" bandRow="1"/>
              <a:tblGrid>
                <a:gridCol w="433264">
                  <a:extLst>
                    <a:ext uri="{9D8B030D-6E8A-4147-A177-3AD203B41FA5}">
                      <a16:colId xmlns:a16="http://schemas.microsoft.com/office/drawing/2014/main" val="2907090381"/>
                    </a:ext>
                  </a:extLst>
                </a:gridCol>
                <a:gridCol w="5834298">
                  <a:extLst>
                    <a:ext uri="{9D8B030D-6E8A-4147-A177-3AD203B41FA5}">
                      <a16:colId xmlns:a16="http://schemas.microsoft.com/office/drawing/2014/main" val="3711087473"/>
                    </a:ext>
                  </a:extLst>
                </a:gridCol>
                <a:gridCol w="429930">
                  <a:extLst>
                    <a:ext uri="{9D8B030D-6E8A-4147-A177-3AD203B41FA5}">
                      <a16:colId xmlns:a16="http://schemas.microsoft.com/office/drawing/2014/main" val="1432755188"/>
                    </a:ext>
                  </a:extLst>
                </a:gridCol>
                <a:gridCol w="540465">
                  <a:extLst>
                    <a:ext uri="{9D8B030D-6E8A-4147-A177-3AD203B41FA5}">
                      <a16:colId xmlns:a16="http://schemas.microsoft.com/office/drawing/2014/main" val="1055487344"/>
                    </a:ext>
                  </a:extLst>
                </a:gridCol>
                <a:gridCol w="540465">
                  <a:extLst>
                    <a:ext uri="{9D8B030D-6E8A-4147-A177-3AD203B41FA5}">
                      <a16:colId xmlns:a16="http://schemas.microsoft.com/office/drawing/2014/main" val="1773420773"/>
                    </a:ext>
                  </a:extLst>
                </a:gridCol>
                <a:gridCol w="429930">
                  <a:extLst>
                    <a:ext uri="{9D8B030D-6E8A-4147-A177-3AD203B41FA5}">
                      <a16:colId xmlns:a16="http://schemas.microsoft.com/office/drawing/2014/main" val="2524130090"/>
                    </a:ext>
                  </a:extLst>
                </a:gridCol>
                <a:gridCol w="647948">
                  <a:extLst>
                    <a:ext uri="{9D8B030D-6E8A-4147-A177-3AD203B41FA5}">
                      <a16:colId xmlns:a16="http://schemas.microsoft.com/office/drawing/2014/main" val="2485872751"/>
                    </a:ext>
                  </a:extLst>
                </a:gridCol>
                <a:gridCol w="647948">
                  <a:extLst>
                    <a:ext uri="{9D8B030D-6E8A-4147-A177-3AD203B41FA5}">
                      <a16:colId xmlns:a16="http://schemas.microsoft.com/office/drawing/2014/main" val="1262907305"/>
                    </a:ext>
                  </a:extLst>
                </a:gridCol>
                <a:gridCol w="540465">
                  <a:extLst>
                    <a:ext uri="{9D8B030D-6E8A-4147-A177-3AD203B41FA5}">
                      <a16:colId xmlns:a16="http://schemas.microsoft.com/office/drawing/2014/main" val="3009178980"/>
                    </a:ext>
                  </a:extLst>
                </a:gridCol>
                <a:gridCol w="540465">
                  <a:extLst>
                    <a:ext uri="{9D8B030D-6E8A-4147-A177-3AD203B41FA5}">
                      <a16:colId xmlns:a16="http://schemas.microsoft.com/office/drawing/2014/main" val="3389019732"/>
                    </a:ext>
                  </a:extLst>
                </a:gridCol>
              </a:tblGrid>
              <a:tr h="312469">
                <a:tc rowSpan="2">
                  <a:txBody>
                    <a:bodyPr/>
                    <a:lstStyle/>
                    <a:p>
                      <a:pPr marR="717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717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разделов, модулей, тем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Всего (</a:t>
                      </a:r>
                      <a:r>
                        <a:rPr lang="ru-RU" sz="1000" b="1" dirty="0" err="1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ак</a:t>
                      </a: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. час)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Аудиторные занятия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Дистанционное обучение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Самостоятельная  работа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Промежуточная/ Итоговая аттестация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2102811"/>
                  </a:ext>
                </a:extLst>
              </a:tr>
              <a:tr h="8100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лекции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практические занятия, семинары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лабораторные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лекции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практические занятия, семинары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645907"/>
                  </a:ext>
                </a:extLst>
              </a:tr>
              <a:tr h="519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Вариативный модуль 2: «Специализированные учебные курсы и внеурочная деятельность в системе профильного агротехнологического образования» 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2819701"/>
                  </a:ext>
                </a:extLst>
              </a:tr>
              <a:tr h="2083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для учителей математики: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9295188"/>
                  </a:ext>
                </a:extLst>
              </a:tr>
              <a:tr h="693695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 1. «Математика – язык научных исследований. Математическое моделирование как средство изучения реального объекта, процесса или системы путем их замены математической моделью, более удобной для экспериментального исследования»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8314176"/>
                  </a:ext>
                </a:extLst>
              </a:tr>
              <a:tr h="5040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 2. Применение методов математического моделирования в сельскохозяйственных науках: агрономия, зоотехния, ветеринария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1977117"/>
                  </a:ext>
                </a:extLst>
              </a:tr>
              <a:tr h="624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 3. Экономико-математические модели в аграрном бизнесе, их анализ и использование для принятия управленческих решений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19" marR="398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86817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9668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16633"/>
            <a:ext cx="10515600" cy="1296143"/>
          </a:xfrm>
        </p:spPr>
        <p:txBody>
          <a:bodyPr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Сетевая программа повышения квалификации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«Содержание и методика преподавания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естественно-научных предметов в агротехнологических классах»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07368" y="260648"/>
            <a:ext cx="1341236" cy="1347333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56CB4-3EC1-4CF1-BDF9-8FB1FCC6B657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1631504" y="1285919"/>
            <a:ext cx="10412870" cy="5067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296292" y="1386880"/>
            <a:ext cx="1008112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Вариативный модуль 2: «Специализированные учебные курсы и внеурочная деятельность в системе профильного агротехнологического образования» </a:t>
            </a:r>
          </a:p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Сроки освоения: 20.09.2025 – 09.10.2025 (среда электронного обучения sdo.timacad.ru) </a:t>
            </a:r>
          </a:p>
          <a:p>
            <a:endParaRPr lang="ru-RU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919276"/>
              </p:ext>
            </p:extLst>
          </p:nvPr>
        </p:nvGraphicFramePr>
        <p:xfrm>
          <a:off x="983432" y="2370971"/>
          <a:ext cx="10945215" cy="3868464"/>
        </p:xfrm>
        <a:graphic>
          <a:graphicData uri="http://schemas.openxmlformats.org/drawingml/2006/table">
            <a:tbl>
              <a:tblPr firstRow="1" firstCol="1" bandRow="1"/>
              <a:tblGrid>
                <a:gridCol w="390903">
                  <a:extLst>
                    <a:ext uri="{9D8B030D-6E8A-4147-A177-3AD203B41FA5}">
                      <a16:colId xmlns:a16="http://schemas.microsoft.com/office/drawing/2014/main" val="676804988"/>
                    </a:ext>
                  </a:extLst>
                </a:gridCol>
                <a:gridCol w="5873793">
                  <a:extLst>
                    <a:ext uri="{9D8B030D-6E8A-4147-A177-3AD203B41FA5}">
                      <a16:colId xmlns:a16="http://schemas.microsoft.com/office/drawing/2014/main" val="3341040036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105729314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994825507"/>
                    </a:ext>
                  </a:extLst>
                </a:gridCol>
                <a:gridCol w="770181">
                  <a:extLst>
                    <a:ext uri="{9D8B030D-6E8A-4147-A177-3AD203B41FA5}">
                      <a16:colId xmlns:a16="http://schemas.microsoft.com/office/drawing/2014/main" val="561487447"/>
                    </a:ext>
                  </a:extLst>
                </a:gridCol>
                <a:gridCol w="444556">
                  <a:extLst>
                    <a:ext uri="{9D8B030D-6E8A-4147-A177-3AD203B41FA5}">
                      <a16:colId xmlns:a16="http://schemas.microsoft.com/office/drawing/2014/main" val="1220296445"/>
                    </a:ext>
                  </a:extLst>
                </a:gridCol>
                <a:gridCol w="669989">
                  <a:extLst>
                    <a:ext uri="{9D8B030D-6E8A-4147-A177-3AD203B41FA5}">
                      <a16:colId xmlns:a16="http://schemas.microsoft.com/office/drawing/2014/main" val="410646343"/>
                    </a:ext>
                  </a:extLst>
                </a:gridCol>
                <a:gridCol w="669989">
                  <a:extLst>
                    <a:ext uri="{9D8B030D-6E8A-4147-A177-3AD203B41FA5}">
                      <a16:colId xmlns:a16="http://schemas.microsoft.com/office/drawing/2014/main" val="4263124164"/>
                    </a:ext>
                  </a:extLst>
                </a:gridCol>
                <a:gridCol w="558846">
                  <a:extLst>
                    <a:ext uri="{9D8B030D-6E8A-4147-A177-3AD203B41FA5}">
                      <a16:colId xmlns:a16="http://schemas.microsoft.com/office/drawing/2014/main" val="2370795266"/>
                    </a:ext>
                  </a:extLst>
                </a:gridCol>
                <a:gridCol w="558846">
                  <a:extLst>
                    <a:ext uri="{9D8B030D-6E8A-4147-A177-3AD203B41FA5}">
                      <a16:colId xmlns:a16="http://schemas.microsoft.com/office/drawing/2014/main" val="2617804154"/>
                    </a:ext>
                  </a:extLst>
                </a:gridCol>
              </a:tblGrid>
              <a:tr h="322233">
                <a:tc rowSpan="2">
                  <a:txBody>
                    <a:bodyPr/>
                    <a:lstStyle/>
                    <a:p>
                      <a:pPr marR="717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717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разделов, модулей, тем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Всего (</a:t>
                      </a:r>
                      <a:r>
                        <a:rPr lang="ru-RU" sz="1000" b="1" dirty="0" err="1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ак</a:t>
                      </a: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. час)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Аудиторные занятия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Дистанционное обучение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Самостоятельная  работа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Промежуточная/ Итоговая аттестация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7483942"/>
                  </a:ext>
                </a:extLst>
              </a:tr>
              <a:tr h="7441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лекции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практические занятия, семинары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лабораторные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лекции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практические занятия, семинары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602262"/>
                  </a:ext>
                </a:extLst>
              </a:tr>
              <a:tr h="4081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Вариативный модуль 2: «Специализированные учебные курсы и внеурочная деятельность в системе профильного агротехнологического образования» 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6926982"/>
                  </a:ext>
                </a:extLst>
              </a:tr>
              <a:tr h="1933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для учителей физики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A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579363"/>
                  </a:ext>
                </a:extLst>
              </a:tr>
              <a:tr h="410538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 1. Законы физики в сельскохозяйственном производстве: механика, тепловые явления, электромагнетизм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1110951"/>
                  </a:ext>
                </a:extLst>
              </a:tr>
              <a:tr h="9668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 2. Современные физические методы и технологии в сельском хозяйстве: физические технологии и материалы для пассивного управления солнечным спектром в теплицах, приборы для лазерного дистанционного зондирования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агро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и биосистем, плазменные технологии,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нанотехнологии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 сельском хозяйстве и пищевой промышленности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6178007"/>
                  </a:ext>
                </a:extLst>
              </a:tr>
              <a:tr h="8210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 3. Физическая химия: Основы химической термодинамики. Электрохимия. Кинетика, катализ, адсорбция. Физическая «зеленая» химия. Эксперимент по физической химии в условиях школьной лаборатории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105" marR="341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29656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8548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56CB4-3EC1-4CF1-BDF9-8FB1FCC6B657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67408" y="187080"/>
            <a:ext cx="10873208" cy="421928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Инвариантный модуль 3: «Современное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агропроизводство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освоения 01.11.2025 – 07.11.2025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0419427"/>
              </p:ext>
            </p:extLst>
          </p:nvPr>
        </p:nvGraphicFramePr>
        <p:xfrm>
          <a:off x="767408" y="764705"/>
          <a:ext cx="11089234" cy="5848582"/>
        </p:xfrm>
        <a:graphic>
          <a:graphicData uri="http://schemas.openxmlformats.org/drawingml/2006/table">
            <a:tbl>
              <a:tblPr/>
              <a:tblGrid>
                <a:gridCol w="1515239">
                  <a:extLst>
                    <a:ext uri="{9D8B030D-6E8A-4147-A177-3AD203B41FA5}">
                      <a16:colId xmlns:a16="http://schemas.microsoft.com/office/drawing/2014/main" val="1919901907"/>
                    </a:ext>
                  </a:extLst>
                </a:gridCol>
                <a:gridCol w="318490">
                  <a:extLst>
                    <a:ext uri="{9D8B030D-6E8A-4147-A177-3AD203B41FA5}">
                      <a16:colId xmlns:a16="http://schemas.microsoft.com/office/drawing/2014/main" val="1245510035"/>
                    </a:ext>
                  </a:extLst>
                </a:gridCol>
                <a:gridCol w="366746">
                  <a:extLst>
                    <a:ext uri="{9D8B030D-6E8A-4147-A177-3AD203B41FA5}">
                      <a16:colId xmlns:a16="http://schemas.microsoft.com/office/drawing/2014/main" val="3302082446"/>
                    </a:ext>
                  </a:extLst>
                </a:gridCol>
                <a:gridCol w="463257">
                  <a:extLst>
                    <a:ext uri="{9D8B030D-6E8A-4147-A177-3AD203B41FA5}">
                      <a16:colId xmlns:a16="http://schemas.microsoft.com/office/drawing/2014/main" val="38138856"/>
                    </a:ext>
                  </a:extLst>
                </a:gridCol>
                <a:gridCol w="463257">
                  <a:extLst>
                    <a:ext uri="{9D8B030D-6E8A-4147-A177-3AD203B41FA5}">
                      <a16:colId xmlns:a16="http://schemas.microsoft.com/office/drawing/2014/main" val="492546384"/>
                    </a:ext>
                  </a:extLst>
                </a:gridCol>
                <a:gridCol w="1457331">
                  <a:extLst>
                    <a:ext uri="{9D8B030D-6E8A-4147-A177-3AD203B41FA5}">
                      <a16:colId xmlns:a16="http://schemas.microsoft.com/office/drawing/2014/main" val="2781589982"/>
                    </a:ext>
                  </a:extLst>
                </a:gridCol>
                <a:gridCol w="1466985">
                  <a:extLst>
                    <a:ext uri="{9D8B030D-6E8A-4147-A177-3AD203B41FA5}">
                      <a16:colId xmlns:a16="http://schemas.microsoft.com/office/drawing/2014/main" val="451269391"/>
                    </a:ext>
                  </a:extLst>
                </a:gridCol>
                <a:gridCol w="1486287">
                  <a:extLst>
                    <a:ext uri="{9D8B030D-6E8A-4147-A177-3AD203B41FA5}">
                      <a16:colId xmlns:a16="http://schemas.microsoft.com/office/drawing/2014/main" val="3267705633"/>
                    </a:ext>
                  </a:extLst>
                </a:gridCol>
                <a:gridCol w="1457331">
                  <a:extLst>
                    <a:ext uri="{9D8B030D-6E8A-4147-A177-3AD203B41FA5}">
                      <a16:colId xmlns:a16="http://schemas.microsoft.com/office/drawing/2014/main" val="1371566657"/>
                    </a:ext>
                  </a:extLst>
                </a:gridCol>
                <a:gridCol w="945817">
                  <a:extLst>
                    <a:ext uri="{9D8B030D-6E8A-4147-A177-3AD203B41FA5}">
                      <a16:colId xmlns:a16="http://schemas.microsoft.com/office/drawing/2014/main" val="48447740"/>
                    </a:ext>
                  </a:extLst>
                </a:gridCol>
                <a:gridCol w="1148494">
                  <a:extLst>
                    <a:ext uri="{9D8B030D-6E8A-4147-A177-3AD203B41FA5}">
                      <a16:colId xmlns:a16="http://schemas.microsoft.com/office/drawing/2014/main" val="3905716528"/>
                    </a:ext>
                  </a:extLst>
                </a:gridCol>
              </a:tblGrid>
              <a:tr h="281144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Тема/даты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3363" marR="3363" marT="3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лекции</a:t>
                      </a:r>
                    </a:p>
                  </a:txBody>
                  <a:tcPr marL="3363" marR="3363" marT="3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практические</a:t>
                      </a:r>
                    </a:p>
                  </a:txBody>
                  <a:tcPr marL="3363" marR="3363" marT="3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лабораторные</a:t>
                      </a:r>
                    </a:p>
                  </a:txBody>
                  <a:tcPr marL="3363" marR="3363" marT="3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01.11.2025</a:t>
                      </a:r>
                    </a:p>
                  </a:txBody>
                  <a:tcPr marL="3363" marR="3363" marT="3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02.11.2025</a:t>
                      </a:r>
                    </a:p>
                  </a:txBody>
                  <a:tcPr marL="3363" marR="3363" marT="3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03.11.2025</a:t>
                      </a:r>
                    </a:p>
                  </a:txBody>
                  <a:tcPr marL="3363" marR="3363" marT="3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05.11.2025</a:t>
                      </a:r>
                    </a:p>
                  </a:txBody>
                  <a:tcPr marL="3363" marR="3363" marT="3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06.11.2025</a:t>
                      </a:r>
                    </a:p>
                  </a:txBody>
                  <a:tcPr marL="3363" marR="3363" marT="3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07.11.2025</a:t>
                      </a:r>
                    </a:p>
                  </a:txBody>
                  <a:tcPr marL="3363" marR="3363" marT="3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4446094"/>
                  </a:ext>
                </a:extLst>
              </a:tr>
              <a:tr h="4200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Инвариантный модуль 3: «Современное </a:t>
                      </a:r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агропроизводство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» 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обучение на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обпазовательной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платформе https://sdo.timacad.ru 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обучение на обпазовательной платформе https://sdo.timacad.ru 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обучение на обпазовательной платформе https://sdo.timacad.ru 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обучение на обпазовательной платформе https://sdo.timacad.ru 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обучение на площадке вуза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образовательная платформа </a:t>
                      </a: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https://sdo.timacad.ru </a:t>
                      </a:r>
                    </a:p>
                  </a:txBody>
                  <a:tcPr marL="3363" marR="3363" marT="3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259343"/>
                  </a:ext>
                </a:extLst>
              </a:tr>
              <a:tr h="125323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Тема 1. Агрономия. Основы растениеводства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Шитикова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А.В. , д.с.-х.н.,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директора Института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агробиотехнологий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ФГБОУ ВО РГАУ-МСХА имени К.А. Тимирязева     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Джураева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Полина Николаевна, главный специалист по работе с кадровым резервом АГРОЭКО (Лекция 2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ак.ч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.)</a:t>
                      </a:r>
                    </a:p>
                  </a:txBody>
                  <a:tcPr marL="3363" marR="3363" marT="33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Шитикова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А.В. , д.с.-х.н.,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директора Института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агробиотехнологий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ФГБОУ ВО РГАУ-МСХА имени К.А. Тимирязева;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Цихончик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Дарья, куратор проекта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Агроклассов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по группе компаний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ЭкоНива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(Практические 2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ак.ч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.)</a:t>
                      </a:r>
                    </a:p>
                  </a:txBody>
                  <a:tcPr marL="3363" marR="3363" marT="33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Шитикова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А.В., д.с.-х.н.,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и.о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директора Института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агробиотехнологий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ФГБОУ ВО РГАУ-МСХА имени К.А. Тимирязева; Сонина С.Ю., заместитель генерального директора по кадровой политике  ООО "Малино" (Практические 2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ак.ч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.)</a:t>
                      </a:r>
                    </a:p>
                  </a:txBody>
                  <a:tcPr marL="3363" marR="3363" marT="33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" marR="3363" marT="33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Лабораторные               2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ак.ч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</a:p>
                  </a:txBody>
                  <a:tcPr marL="3363" marR="3363" marT="3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" marR="3363" marT="3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8978876"/>
                  </a:ext>
                </a:extLst>
              </a:tr>
              <a:tr h="125323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Тема 2. Основы животноводства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Соловьева О.И., д.с.-х.н., и.о. заведующего кафедрой молочного и мясного скотоводства ФГБОУ ВО РГАУ-МСХА имени К.А. Тимирязева (Лекция 2 ак.ч.)</a:t>
                      </a:r>
                    </a:p>
                  </a:txBody>
                  <a:tcPr marL="3363" marR="3363" marT="33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Амерханов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Х.А.,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д.с.-х.н.профессор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кафедры молочного и мясного скотоводства ФГБОУ ВО РГАУ-МСХА имени К.А. Тимирязева (Практические 2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ак.ч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.)</a:t>
                      </a:r>
                    </a:p>
                  </a:txBody>
                  <a:tcPr marL="3363" marR="3363" marT="33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" marR="3363" marT="3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Соловьева О.И., д.с.-х.н., и.о. заведующего кафедрой молочного и мясного скотоводства ФГБОУ ВО РГАУ-МСХА имени К.А. Тимирязева; Булдаков А.Ю., генеральный директор ООО "МТМ-Агро" (Практические 2 ак.ч.)</a:t>
                      </a:r>
                    </a:p>
                  </a:txBody>
                  <a:tcPr marL="3363" marR="3363" marT="33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Лабораторные               2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ак.ч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</a:p>
                  </a:txBody>
                  <a:tcPr marL="3363" marR="3363" marT="3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" marR="3363" marT="3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9379402"/>
                  </a:ext>
                </a:extLst>
              </a:tr>
              <a:tr h="125323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Тема 3. Информационные технологии и точное земледелие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" marR="3363" marT="3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" marR="3363" marT="33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А.В.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Греченева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к.т.н., доцент кафедры прикладной информатики ФГБОУ ВО РГАУ-МСХА имени К.А. Тимирязева (Лекция 2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ак.ч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.)</a:t>
                      </a:r>
                    </a:p>
                  </a:txBody>
                  <a:tcPr marL="3363" marR="3363" marT="33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Королев А.А., ведущий менеджер продукта ООО "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Айтисфера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" (сервис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Exact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Farming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 (Практические 1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ак.ч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.); Кудинова А.И., исполнительный директор ООО "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Айтисфера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" (сервис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Exact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Farming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 (Практические 1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ак.ч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.)</a:t>
                      </a:r>
                    </a:p>
                  </a:txBody>
                  <a:tcPr marL="3363" marR="3363" marT="33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Лабораторные               2 ак.ч.</a:t>
                      </a:r>
                    </a:p>
                  </a:txBody>
                  <a:tcPr marL="3363" marR="3363" marT="3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" marR="3363" marT="3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8750239"/>
                  </a:ext>
                </a:extLst>
              </a:tr>
              <a:tr h="11065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Тема 4. Современные методы биотехнологии, селекции и генетики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С.Г. Монахос, д.с.-х.н., заведующий кафедрой молекулярной селекции, клеточных технологий и семеноводства ФГБОУ ВО РГАУ-МСХА имени К.А. Тимирязева (Лекция 2 ак.ч.) </a:t>
                      </a:r>
                    </a:p>
                  </a:txBody>
                  <a:tcPr marL="3363" marR="3363" marT="33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Практические 2 ак.ч.</a:t>
                      </a:r>
                    </a:p>
                  </a:txBody>
                  <a:tcPr marL="3363" marR="3363" marT="3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Практические 2 ак.ч</a:t>
                      </a:r>
                    </a:p>
                  </a:txBody>
                  <a:tcPr marL="3363" marR="3363" marT="3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" marR="3363" marT="33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Лабораторные               2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ак.ч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</a:p>
                  </a:txBody>
                  <a:tcPr marL="3363" marR="3363" marT="3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" marR="3363" marT="33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8211640"/>
                  </a:ext>
                </a:extLst>
              </a:tr>
              <a:tr h="281144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63" marR="3363" marT="33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ак.ч</a:t>
                      </a:r>
                    </a:p>
                  </a:txBody>
                  <a:tcPr marL="3363" marR="3363" marT="33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</a:t>
                      </a:r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ак.ч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</a:p>
                  </a:txBody>
                  <a:tcPr marL="3363" marR="3363" marT="33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ак.ч.</a:t>
                      </a:r>
                    </a:p>
                  </a:txBody>
                  <a:tcPr marL="3363" marR="3363" marT="33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ак.ч.</a:t>
                      </a:r>
                    </a:p>
                  </a:txBody>
                  <a:tcPr marL="3363" marR="3363" marT="33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ак.ч.</a:t>
                      </a:r>
                    </a:p>
                  </a:txBody>
                  <a:tcPr marL="3363" marR="3363" marT="33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Итоговая аттестация 2 </a:t>
                      </a:r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ак.ч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</a:p>
                  </a:txBody>
                  <a:tcPr marL="3363" marR="3363" marT="33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7394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4696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8916" y="548680"/>
            <a:ext cx="10515600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вузов и фактическое количество слушателей </a:t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проведения процедур закупок по Федеральным округам</a:t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Центральный Федеральный округ</a:t>
            </a:r>
            <a:b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56CB4-3EC1-4CF1-BDF9-8FB1FCC6B657}" type="slidenum">
              <a:rPr lang="ru-RU" smtClean="0"/>
              <a:pPr/>
              <a:t>9</a:t>
            </a:fld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4050693"/>
              </p:ext>
            </p:extLst>
          </p:nvPr>
        </p:nvGraphicFramePr>
        <p:xfrm>
          <a:off x="848916" y="1160748"/>
          <a:ext cx="10935716" cy="5456005"/>
        </p:xfrm>
        <a:graphic>
          <a:graphicData uri="http://schemas.openxmlformats.org/drawingml/2006/table">
            <a:tbl>
              <a:tblPr/>
              <a:tblGrid>
                <a:gridCol w="1105083">
                  <a:extLst>
                    <a:ext uri="{9D8B030D-6E8A-4147-A177-3AD203B41FA5}">
                      <a16:colId xmlns:a16="http://schemas.microsoft.com/office/drawing/2014/main" val="420905999"/>
                    </a:ext>
                  </a:extLst>
                </a:gridCol>
                <a:gridCol w="7021881">
                  <a:extLst>
                    <a:ext uri="{9D8B030D-6E8A-4147-A177-3AD203B41FA5}">
                      <a16:colId xmlns:a16="http://schemas.microsoft.com/office/drawing/2014/main" val="2680405046"/>
                    </a:ext>
                  </a:extLst>
                </a:gridCol>
                <a:gridCol w="2808752">
                  <a:extLst>
                    <a:ext uri="{9D8B030D-6E8A-4147-A177-3AD203B41FA5}">
                      <a16:colId xmlns:a16="http://schemas.microsoft.com/office/drawing/2014/main" val="1312627594"/>
                    </a:ext>
                  </a:extLst>
                </a:gridCol>
              </a:tblGrid>
              <a:tr h="6911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образовательной организации</a:t>
                      </a:r>
                    </a:p>
                  </a:txBody>
                  <a:tcPr marL="5771" marR="5771" marT="577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Фактическое количество (по состоянию на 25 июня 2025 г.)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4657153"/>
                  </a:ext>
                </a:extLst>
              </a:tr>
              <a:tr h="3007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«Брянский государственный аграрный университет»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1368036"/>
                  </a:ext>
                </a:extLst>
              </a:tr>
              <a:tr h="46258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«Белгородский государственный аграрный университет имени В.Я. Горина»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0182530"/>
                  </a:ext>
                </a:extLst>
              </a:tr>
              <a:tr h="46258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«Воронежский государственный аграрный университет имени императора Петра I»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290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188706"/>
                  </a:ext>
                </a:extLst>
              </a:tr>
              <a:tr h="46258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«Костромская государственная сельскохозяйственная академия»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3466977"/>
                  </a:ext>
                </a:extLst>
              </a:tr>
              <a:tr h="46258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ДПО "Липецкий институт переподготовки повышения квалификации кадров агропромышленного комплекса"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0953246"/>
                  </a:ext>
                </a:extLst>
              </a:tr>
              <a:tr h="46258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Калужский филиал ФГБОУ ВО «Российский государственный аграрный университет – МСХА имени К.А. Тимирязева»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7859878"/>
                  </a:ext>
                </a:extLst>
              </a:tr>
              <a:tr h="46258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«Рязанский государственный агротехнологический университет имени П.А.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Костычева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»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7662943"/>
                  </a:ext>
                </a:extLst>
              </a:tr>
              <a:tr h="46258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«Смоленская государственная сельскохозяйственная академия»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8618968"/>
                  </a:ext>
                </a:extLst>
              </a:tr>
              <a:tr h="46258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«Курский государственный аграрный университет И.И. Иванова»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5750585"/>
                  </a:ext>
                </a:extLst>
              </a:tr>
              <a:tr h="46258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«Российский государственный университет народного хозяйства имени В.И. Вернадского»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7256835"/>
                  </a:ext>
                </a:extLst>
              </a:tr>
              <a:tr h="3007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«Тверская государственная сельскохозяйственная академия»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</a:t>
                      </a:r>
                    </a:p>
                  </a:txBody>
                  <a:tcPr marL="5771" marR="5771" marT="57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03813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2877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56CB4-3EC1-4CF1-BDF9-8FB1FCC6B657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560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вузов и фактическое количество слушателей </a:t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проведения процедур закупок</a:t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Северо-Западный Федеральный округ</a:t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1318659"/>
              </p:ext>
            </p:extLst>
          </p:nvPr>
        </p:nvGraphicFramePr>
        <p:xfrm>
          <a:off x="1127446" y="1196753"/>
          <a:ext cx="10226353" cy="5033142"/>
        </p:xfrm>
        <a:graphic>
          <a:graphicData uri="http://schemas.openxmlformats.org/drawingml/2006/table">
            <a:tbl>
              <a:tblPr/>
              <a:tblGrid>
                <a:gridCol w="1398476">
                  <a:extLst>
                    <a:ext uri="{9D8B030D-6E8A-4147-A177-3AD203B41FA5}">
                      <a16:colId xmlns:a16="http://schemas.microsoft.com/office/drawing/2014/main" val="3071718336"/>
                    </a:ext>
                  </a:extLst>
                </a:gridCol>
                <a:gridCol w="7429401">
                  <a:extLst>
                    <a:ext uri="{9D8B030D-6E8A-4147-A177-3AD203B41FA5}">
                      <a16:colId xmlns:a16="http://schemas.microsoft.com/office/drawing/2014/main" val="4252163319"/>
                    </a:ext>
                  </a:extLst>
                </a:gridCol>
                <a:gridCol w="1398476">
                  <a:extLst>
                    <a:ext uri="{9D8B030D-6E8A-4147-A177-3AD203B41FA5}">
                      <a16:colId xmlns:a16="http://schemas.microsoft.com/office/drawing/2014/main" val="901095209"/>
                    </a:ext>
                  </a:extLst>
                </a:gridCol>
              </a:tblGrid>
              <a:tr h="13280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образовательной организации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Фактическое количество (по состоянию на 25 июня 2025 г.)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5228879"/>
                  </a:ext>
                </a:extLst>
              </a:tr>
              <a:tr h="1660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Великолукская ГСХА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8970906"/>
                  </a:ext>
                </a:extLst>
              </a:tr>
              <a:tr h="49802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«Вологодская государственная молочнохозяйственная академия имени Н.В. Верещагина»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3435627"/>
                  </a:ext>
                </a:extLst>
              </a:tr>
              <a:tr h="8300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«Санкт-Петербургский государственный аграрный университет»/ФГБОУ ВО «Санкт Петербургский государственный университет ветеринарной медицины»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769168"/>
                  </a:ext>
                </a:extLst>
              </a:tr>
              <a:tr h="33201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«Санкт-Петербургский государственный аграрный университет»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0904424"/>
                  </a:ext>
                </a:extLst>
              </a:tr>
              <a:tr h="49802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ДПО "Карельский институт переподготовки и повышения квалификации кадров агропромышленного комплекса"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9792252"/>
                  </a:ext>
                </a:extLst>
              </a:tr>
              <a:tr h="6640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ДПО "Институт переподготовки и повышения квалификации работников Агропромышленного комплекса Республики Коми"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838792"/>
                  </a:ext>
                </a:extLst>
              </a:tr>
              <a:tr h="6640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ДПО "Новгородский институт переподготовки повышения квалификации руководящих кадров и специалистов агропромышленного комплекса"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4562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9558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вузов и фактическое количество слушателей 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проведения процедур закупок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Южный Федеральный округ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56CB4-3EC1-4CF1-BDF9-8FB1FCC6B657}" type="slidenum">
              <a:rPr lang="ru-RU" smtClean="0"/>
              <a:pPr/>
              <a:t>11</a:t>
            </a:fld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3208113"/>
              </p:ext>
            </p:extLst>
          </p:nvPr>
        </p:nvGraphicFramePr>
        <p:xfrm>
          <a:off x="1199455" y="1690689"/>
          <a:ext cx="9937104" cy="4486274"/>
        </p:xfrm>
        <a:graphic>
          <a:graphicData uri="http://schemas.openxmlformats.org/drawingml/2006/table">
            <a:tbl>
              <a:tblPr/>
              <a:tblGrid>
                <a:gridCol w="1697442">
                  <a:extLst>
                    <a:ext uri="{9D8B030D-6E8A-4147-A177-3AD203B41FA5}">
                      <a16:colId xmlns:a16="http://schemas.microsoft.com/office/drawing/2014/main" val="2676154230"/>
                    </a:ext>
                  </a:extLst>
                </a:gridCol>
                <a:gridCol w="6542220">
                  <a:extLst>
                    <a:ext uri="{9D8B030D-6E8A-4147-A177-3AD203B41FA5}">
                      <a16:colId xmlns:a16="http://schemas.microsoft.com/office/drawing/2014/main" val="1792519733"/>
                    </a:ext>
                  </a:extLst>
                </a:gridCol>
                <a:gridCol w="1697442">
                  <a:extLst>
                    <a:ext uri="{9D8B030D-6E8A-4147-A177-3AD203B41FA5}">
                      <a16:colId xmlns:a16="http://schemas.microsoft.com/office/drawing/2014/main" val="3225359310"/>
                    </a:ext>
                  </a:extLst>
                </a:gridCol>
              </a:tblGrid>
              <a:tr h="156044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7276" marR="7276" marT="72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образовательной организации</a:t>
                      </a:r>
                    </a:p>
                  </a:txBody>
                  <a:tcPr marL="7276" marR="7276" marT="727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Фактическое количество (по состоянию на 25 июня 2025 г.)</a:t>
                      </a:r>
                    </a:p>
                  </a:txBody>
                  <a:tcPr marL="7276" marR="7276" marT="72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4868797"/>
                  </a:ext>
                </a:extLst>
              </a:tr>
              <a:tr h="58516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276" marR="7276" marT="72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«Донской государственный аграрный университет»</a:t>
                      </a:r>
                    </a:p>
                  </a:txBody>
                  <a:tcPr marL="7276" marR="7276" marT="72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</a:t>
                      </a:r>
                    </a:p>
                  </a:txBody>
                  <a:tcPr marL="7276" marR="7276" marT="72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0647822"/>
                  </a:ext>
                </a:extLst>
              </a:tr>
              <a:tr h="78022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276" marR="7276" marT="72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«Кубанский государственный аграрный университет имени И.Т. Трубилина»</a:t>
                      </a:r>
                    </a:p>
                  </a:txBody>
                  <a:tcPr marL="7276" marR="7276" marT="72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224</a:t>
                      </a:r>
                    </a:p>
                  </a:txBody>
                  <a:tcPr marL="7276" marR="7276" marT="72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2294625"/>
                  </a:ext>
                </a:extLst>
              </a:tr>
              <a:tr h="3901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276" marR="7276" marT="72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«Донбасская аграрная академия»</a:t>
                      </a:r>
                    </a:p>
                  </a:txBody>
                  <a:tcPr marL="7276" marR="7276" marT="72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7276" marR="7276" marT="72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6318725"/>
                  </a:ext>
                </a:extLst>
              </a:tr>
              <a:tr h="78022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7276" marR="7276" marT="72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«Луганский государственный аграрный университет имени К.Е. Ворошилова»</a:t>
                      </a:r>
                    </a:p>
                  </a:txBody>
                  <a:tcPr marL="7276" marR="7276" marT="72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</a:t>
                      </a:r>
                    </a:p>
                  </a:txBody>
                  <a:tcPr marL="7276" marR="7276" marT="72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8775471"/>
                  </a:ext>
                </a:extLst>
              </a:tr>
              <a:tr h="3901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7276" marR="7276" marT="72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«Херсонский аграрный университет»</a:t>
                      </a:r>
                    </a:p>
                  </a:txBody>
                  <a:tcPr marL="7276" marR="7276" marT="72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7276" marR="7276" marT="72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58851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609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4765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вузов и фактическое количество слушателей </a:t>
            </a: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проведения процедур закупок</a:t>
            </a: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Северо-Кавказский Федеральный округ</a:t>
            </a:r>
            <a:b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56CB4-3EC1-4CF1-BDF9-8FB1FCC6B657}" type="slidenum">
              <a:rPr lang="ru-RU" smtClean="0"/>
              <a:pPr/>
              <a:t>12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833138"/>
              </p:ext>
            </p:extLst>
          </p:nvPr>
        </p:nvGraphicFramePr>
        <p:xfrm>
          <a:off x="1343472" y="1700807"/>
          <a:ext cx="9865096" cy="4182627"/>
        </p:xfrm>
        <a:graphic>
          <a:graphicData uri="http://schemas.openxmlformats.org/drawingml/2006/table">
            <a:tbl>
              <a:tblPr/>
              <a:tblGrid>
                <a:gridCol w="1368568">
                  <a:extLst>
                    <a:ext uri="{9D8B030D-6E8A-4147-A177-3AD203B41FA5}">
                      <a16:colId xmlns:a16="http://schemas.microsoft.com/office/drawing/2014/main" val="3548334848"/>
                    </a:ext>
                  </a:extLst>
                </a:gridCol>
                <a:gridCol w="7127960">
                  <a:extLst>
                    <a:ext uri="{9D8B030D-6E8A-4147-A177-3AD203B41FA5}">
                      <a16:colId xmlns:a16="http://schemas.microsoft.com/office/drawing/2014/main" val="3554707047"/>
                    </a:ext>
                  </a:extLst>
                </a:gridCol>
                <a:gridCol w="1368568">
                  <a:extLst>
                    <a:ext uri="{9D8B030D-6E8A-4147-A177-3AD203B41FA5}">
                      <a16:colId xmlns:a16="http://schemas.microsoft.com/office/drawing/2014/main" val="4280193266"/>
                    </a:ext>
                  </a:extLst>
                </a:gridCol>
              </a:tblGrid>
              <a:tr h="17611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образовательной организации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Фактическое количество (по состоянию на 25 июня 2025 г.)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6548114"/>
                  </a:ext>
                </a:extLst>
              </a:tr>
              <a:tr h="6604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«Горский государственный аграрный университет»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4378808"/>
                  </a:ext>
                </a:extLst>
              </a:tr>
              <a:tr h="6604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«Дагестанский государственный аграрный университет имени М.М.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Джамбулатова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»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5611814"/>
                  </a:ext>
                </a:extLst>
              </a:tr>
              <a:tr h="6604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«Кабардино-Балкарский государственный аграрный университет имени В.М. Кокова»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6863966"/>
                  </a:ext>
                </a:extLst>
              </a:tr>
              <a:tr h="4402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«Ставропольский государственный аграрный университет»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78993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7165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564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вузов и фактическое количество слушателей </a:t>
            </a:r>
            <a:b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проведения процедур закупок</a:t>
            </a:r>
            <a:b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Приволжский Федеральный округ</a:t>
            </a:r>
            <a:b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56CB4-3EC1-4CF1-BDF9-8FB1FCC6B657}" type="slidenum">
              <a:rPr lang="ru-RU" smtClean="0"/>
              <a:pPr/>
              <a:t>13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0555341"/>
              </p:ext>
            </p:extLst>
          </p:nvPr>
        </p:nvGraphicFramePr>
        <p:xfrm>
          <a:off x="1055437" y="1340768"/>
          <a:ext cx="10873210" cy="5188952"/>
        </p:xfrm>
        <a:graphic>
          <a:graphicData uri="http://schemas.openxmlformats.org/drawingml/2006/table">
            <a:tbl>
              <a:tblPr/>
              <a:tblGrid>
                <a:gridCol w="1751391">
                  <a:extLst>
                    <a:ext uri="{9D8B030D-6E8A-4147-A177-3AD203B41FA5}">
                      <a16:colId xmlns:a16="http://schemas.microsoft.com/office/drawing/2014/main" val="4137258838"/>
                    </a:ext>
                  </a:extLst>
                </a:gridCol>
                <a:gridCol w="7370428">
                  <a:extLst>
                    <a:ext uri="{9D8B030D-6E8A-4147-A177-3AD203B41FA5}">
                      <a16:colId xmlns:a16="http://schemas.microsoft.com/office/drawing/2014/main" val="4032213840"/>
                    </a:ext>
                  </a:extLst>
                </a:gridCol>
                <a:gridCol w="1751391">
                  <a:extLst>
                    <a:ext uri="{9D8B030D-6E8A-4147-A177-3AD203B41FA5}">
                      <a16:colId xmlns:a16="http://schemas.microsoft.com/office/drawing/2014/main" val="3036155303"/>
                    </a:ext>
                  </a:extLst>
                </a:gridCol>
              </a:tblGrid>
              <a:tr h="10512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образовательной организации</a:t>
                      </a:r>
                    </a:p>
                  </a:txBody>
                  <a:tcPr marL="3892" marR="3892" marT="38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Фактическое количество (по состоянию на 25 июня 2025 г.)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3685230"/>
                  </a:ext>
                </a:extLst>
              </a:tr>
              <a:tr h="3323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«Башкирский государственный аграрный университет»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028254"/>
                  </a:ext>
                </a:extLst>
              </a:tr>
              <a:tr h="3323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«Вятский государственный агротехнологический университет»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6570480"/>
                  </a:ext>
                </a:extLst>
              </a:tr>
              <a:tr h="3323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«Казанский государственный аграрный университет»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1895660"/>
                  </a:ext>
                </a:extLst>
              </a:tr>
              <a:tr h="22159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ДПО "Марийский институт переподготовки кадров агробизнеса"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7410989"/>
                  </a:ext>
                </a:extLst>
              </a:tr>
              <a:tr h="3323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«Удмуртский государственный аграрный университет"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7086746"/>
                  </a:ext>
                </a:extLst>
              </a:tr>
              <a:tr h="3323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«Самарский государственный аграрный университет»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8923478"/>
                  </a:ext>
                </a:extLst>
              </a:tr>
              <a:tr h="3323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«Оренбургский государственный аграрный университет»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6407089"/>
                  </a:ext>
                </a:extLst>
              </a:tr>
              <a:tr h="3323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«Пензенский государственный аграрный университет»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1036506"/>
                  </a:ext>
                </a:extLst>
              </a:tr>
              <a:tr h="4431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ДПО "Нижегородский региональный институт управления и экономики агропромышленного комплекса"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6545890"/>
                  </a:ext>
                </a:extLst>
              </a:tr>
              <a:tr h="22159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ДПО "Мордовский институт переподготовки кадров агробизнеса"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9090462"/>
                  </a:ext>
                </a:extLst>
              </a:tr>
              <a:tr h="3323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«Чувашский государственный аграрный университет»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4670606"/>
                  </a:ext>
                </a:extLst>
              </a:tr>
              <a:tr h="3323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«Ульяновский государственный аграрный университет имени П.А. Столыпина»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</a:t>
                      </a:r>
                    </a:p>
                  </a:txBody>
                  <a:tcPr marL="3892" marR="3892" marT="38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6932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8422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вузов и фактическое количество слушателей </a:t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проведения процедур закупок</a:t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Уральский Федеральный округ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56CB4-3EC1-4CF1-BDF9-8FB1FCC6B657}" type="slidenum">
              <a:rPr lang="ru-RU" smtClean="0"/>
              <a:pPr/>
              <a:t>14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5417243"/>
              </p:ext>
            </p:extLst>
          </p:nvPr>
        </p:nvGraphicFramePr>
        <p:xfrm>
          <a:off x="1199456" y="1690688"/>
          <a:ext cx="10154343" cy="3499326"/>
        </p:xfrm>
        <a:graphic>
          <a:graphicData uri="http://schemas.openxmlformats.org/drawingml/2006/table">
            <a:tbl>
              <a:tblPr/>
              <a:tblGrid>
                <a:gridCol w="1490546">
                  <a:extLst>
                    <a:ext uri="{9D8B030D-6E8A-4147-A177-3AD203B41FA5}">
                      <a16:colId xmlns:a16="http://schemas.microsoft.com/office/drawing/2014/main" val="486765074"/>
                    </a:ext>
                  </a:extLst>
                </a:gridCol>
                <a:gridCol w="7173251">
                  <a:extLst>
                    <a:ext uri="{9D8B030D-6E8A-4147-A177-3AD203B41FA5}">
                      <a16:colId xmlns:a16="http://schemas.microsoft.com/office/drawing/2014/main" val="786898956"/>
                    </a:ext>
                  </a:extLst>
                </a:gridCol>
                <a:gridCol w="1490546">
                  <a:extLst>
                    <a:ext uri="{9D8B030D-6E8A-4147-A177-3AD203B41FA5}">
                      <a16:colId xmlns:a16="http://schemas.microsoft.com/office/drawing/2014/main" val="4271950635"/>
                    </a:ext>
                  </a:extLst>
                </a:gridCol>
              </a:tblGrid>
              <a:tr h="233288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образовательной организации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Фактическое количество (по состоянию на 25 июня 2025 г.)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1029869"/>
                  </a:ext>
                </a:extLst>
              </a:tr>
              <a:tr h="58322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«Южно-Уральский государственный аграрный университет»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496767"/>
                  </a:ext>
                </a:extLst>
              </a:tr>
              <a:tr h="58322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«Уральский государственный аграрный университет»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6196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85911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440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вузов и фактическое количество слушателей </a:t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проведения процедур закупок</a:t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Сибирский Федеральный округ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56CB4-3EC1-4CF1-BDF9-8FB1FCC6B657}" type="slidenum">
              <a:rPr lang="ru-RU" smtClean="0"/>
              <a:pPr/>
              <a:t>15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245488"/>
              </p:ext>
            </p:extLst>
          </p:nvPr>
        </p:nvGraphicFramePr>
        <p:xfrm>
          <a:off x="1343472" y="1556792"/>
          <a:ext cx="9865096" cy="4708663"/>
        </p:xfrm>
        <a:graphic>
          <a:graphicData uri="http://schemas.openxmlformats.org/drawingml/2006/table">
            <a:tbl>
              <a:tblPr/>
              <a:tblGrid>
                <a:gridCol w="1599745">
                  <a:extLst>
                    <a:ext uri="{9D8B030D-6E8A-4147-A177-3AD203B41FA5}">
                      <a16:colId xmlns:a16="http://schemas.microsoft.com/office/drawing/2014/main" val="2499166704"/>
                    </a:ext>
                  </a:extLst>
                </a:gridCol>
                <a:gridCol w="6665606">
                  <a:extLst>
                    <a:ext uri="{9D8B030D-6E8A-4147-A177-3AD203B41FA5}">
                      <a16:colId xmlns:a16="http://schemas.microsoft.com/office/drawing/2014/main" val="1314549227"/>
                    </a:ext>
                  </a:extLst>
                </a:gridCol>
                <a:gridCol w="1599745">
                  <a:extLst>
                    <a:ext uri="{9D8B030D-6E8A-4147-A177-3AD203B41FA5}">
                      <a16:colId xmlns:a16="http://schemas.microsoft.com/office/drawing/2014/main" val="1684376950"/>
                    </a:ext>
                  </a:extLst>
                </a:gridCol>
              </a:tblGrid>
              <a:tr h="13761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6334" marR="6334" marT="63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образовательной организации</a:t>
                      </a:r>
                    </a:p>
                  </a:txBody>
                  <a:tcPr marL="6334" marR="6334" marT="63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Фактическое количество (по состоянию на 25 июня 2025 г.)</a:t>
                      </a:r>
                    </a:p>
                  </a:txBody>
                  <a:tcPr marL="6334" marR="6334" marT="63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1079192"/>
                  </a:ext>
                </a:extLst>
              </a:tr>
              <a:tr h="51604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6334" marR="6334" marT="63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«Алтайский государственный аграрный университет»</a:t>
                      </a:r>
                    </a:p>
                  </a:txBody>
                  <a:tcPr marL="6334" marR="6334" marT="63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</a:t>
                      </a:r>
                    </a:p>
                  </a:txBody>
                  <a:tcPr marL="6334" marR="6334" marT="63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5611040"/>
                  </a:ext>
                </a:extLst>
              </a:tr>
              <a:tr h="51604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6334" marR="6334" marT="63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Иркутский государственный аграрный университет имени А. А.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Ежевского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34" marR="6334" marT="63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6334" marR="6334" marT="63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6371637"/>
                  </a:ext>
                </a:extLst>
              </a:tr>
              <a:tr h="34403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6334" marR="6334" marT="63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Забайкальский аграрный институт – филиал ФГБОУ ВО Иркутский ГАУ</a:t>
                      </a:r>
                    </a:p>
                  </a:txBody>
                  <a:tcPr marL="6334" marR="6334" marT="63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</a:t>
                      </a:r>
                    </a:p>
                  </a:txBody>
                  <a:tcPr marL="6334" marR="6334" marT="63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0233266"/>
                  </a:ext>
                </a:extLst>
              </a:tr>
              <a:tr h="48418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6334" marR="6334" marT="63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«Кузбасский государственный аграрный университет имени В.Н.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Полецкова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»</a:t>
                      </a:r>
                    </a:p>
                  </a:txBody>
                  <a:tcPr marL="6334" marR="6334" marT="63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</a:t>
                      </a:r>
                    </a:p>
                  </a:txBody>
                  <a:tcPr marL="6334" marR="6334" marT="63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0872028"/>
                  </a:ext>
                </a:extLst>
              </a:tr>
              <a:tr h="48418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6334" marR="6334" marT="63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ДПО "Томский институт переподготовки кадров и агробизнеса"</a:t>
                      </a:r>
                    </a:p>
                  </a:txBody>
                  <a:tcPr marL="6334" marR="6334" marT="63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6334" marR="6334" marT="63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8985643"/>
                  </a:ext>
                </a:extLst>
              </a:tr>
              <a:tr h="48418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6334" marR="6334" marT="63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«Красноярский государственный аграрный университет»</a:t>
                      </a:r>
                    </a:p>
                  </a:txBody>
                  <a:tcPr marL="6334" marR="6334" marT="63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6334" marR="6334" marT="63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9551697"/>
                  </a:ext>
                </a:extLst>
              </a:tr>
              <a:tr h="48418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6334" marR="6334" marT="63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«Омский государственный аграрный университет имени П.А. Столыпина»</a:t>
                      </a:r>
                    </a:p>
                  </a:txBody>
                  <a:tcPr marL="6334" marR="6334" marT="63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</a:t>
                      </a:r>
                    </a:p>
                  </a:txBody>
                  <a:tcPr marL="6334" marR="6334" marT="63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73200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550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вузов и фактическое количество слушателей </a:t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проведения процедур закупок</a:t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Дальневосточный Федеральный округ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56CB4-3EC1-4CF1-BDF9-8FB1FCC6B657}" type="slidenum">
              <a:rPr lang="ru-RU" smtClean="0"/>
              <a:pPr/>
              <a:t>16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479200"/>
              </p:ext>
            </p:extLst>
          </p:nvPr>
        </p:nvGraphicFramePr>
        <p:xfrm>
          <a:off x="971751" y="1844824"/>
          <a:ext cx="10369151" cy="3966602"/>
        </p:xfrm>
        <a:graphic>
          <a:graphicData uri="http://schemas.openxmlformats.org/drawingml/2006/table">
            <a:tbl>
              <a:tblPr/>
              <a:tblGrid>
                <a:gridCol w="1734213">
                  <a:extLst>
                    <a:ext uri="{9D8B030D-6E8A-4147-A177-3AD203B41FA5}">
                      <a16:colId xmlns:a16="http://schemas.microsoft.com/office/drawing/2014/main" val="1211398506"/>
                    </a:ext>
                  </a:extLst>
                </a:gridCol>
                <a:gridCol w="6900725">
                  <a:extLst>
                    <a:ext uri="{9D8B030D-6E8A-4147-A177-3AD203B41FA5}">
                      <a16:colId xmlns:a16="http://schemas.microsoft.com/office/drawing/2014/main" val="2733282500"/>
                    </a:ext>
                  </a:extLst>
                </a:gridCol>
                <a:gridCol w="1734213">
                  <a:extLst>
                    <a:ext uri="{9D8B030D-6E8A-4147-A177-3AD203B41FA5}">
                      <a16:colId xmlns:a16="http://schemas.microsoft.com/office/drawing/2014/main" val="2263618754"/>
                    </a:ext>
                  </a:extLst>
                </a:gridCol>
              </a:tblGrid>
              <a:tr h="16701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образовательной организации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Фактическое количество (по состоянию на 25 июня 2025 г.)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2747468"/>
                  </a:ext>
                </a:extLst>
              </a:tr>
              <a:tr h="8350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«Арктический государственный агротехнологический университет»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1177649"/>
                  </a:ext>
                </a:extLst>
              </a:tr>
              <a:tr h="8350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«Бурятская государственная сельскохозяйственная академия имени В.Р. Филиппова»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551483"/>
                  </a:ext>
                </a:extLst>
              </a:tr>
              <a:tr h="6263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ФГБОУ ВО «Дальневосточный государственный аграрный университет»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41047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9774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3">
            <a:extLst>
              <a:ext uri="{FF2B5EF4-FFF2-40B4-BE49-F238E27FC236}">
                <a16:creationId xmlns:a16="http://schemas.microsoft.com/office/drawing/2014/main" id="{8D9C5BAE-CAB5-49CD-868C-1F1C4A4F408E}"/>
              </a:ext>
            </a:extLst>
          </p:cNvPr>
          <p:cNvSpPr txBox="1">
            <a:spLocks/>
          </p:cNvSpPr>
          <p:nvPr/>
        </p:nvSpPr>
        <p:spPr>
          <a:xfrm>
            <a:off x="263352" y="154972"/>
            <a:ext cx="11665296" cy="1185796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Календарные сроки реализации сетевой программы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повышения квалификации «Содержание и методика преподавания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естественно-научных предметов в агротехнологических классах»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D053A91B-10A1-447D-ACB8-3A4278F87B49}"/>
              </a:ext>
            </a:extLst>
          </p:cNvPr>
          <p:cNvSpPr/>
          <p:nvPr/>
        </p:nvSpPr>
        <p:spPr>
          <a:xfrm flipV="1">
            <a:off x="650118" y="1317908"/>
            <a:ext cx="11568100" cy="45719"/>
          </a:xfrm>
          <a:prstGeom prst="rect">
            <a:avLst/>
          </a:prstGeom>
          <a:gradFill>
            <a:gsLst>
              <a:gs pos="0">
                <a:schemeClr val="accent1"/>
              </a:gs>
              <a:gs pos="76555">
                <a:schemeClr val="accent4"/>
              </a:gs>
              <a:gs pos="54000">
                <a:schemeClr val="accent3"/>
              </a:gs>
              <a:gs pos="28000">
                <a:schemeClr val="accent2"/>
              </a:gs>
              <a:gs pos="100000">
                <a:schemeClr val="accent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Номер слайда 2">
            <a:extLst>
              <a:ext uri="{FF2B5EF4-FFF2-40B4-BE49-F238E27FC236}">
                <a16:creationId xmlns:a16="http://schemas.microsoft.com/office/drawing/2014/main" id="{DC3A5AD2-35C1-4C06-AE62-02B2AAEF96B8}"/>
              </a:ext>
            </a:extLst>
          </p:cNvPr>
          <p:cNvSpPr txBox="1">
            <a:spLocks/>
          </p:cNvSpPr>
          <p:nvPr/>
        </p:nvSpPr>
        <p:spPr>
          <a:xfrm>
            <a:off x="9480376" y="652025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697FE6-3DE7-4763-8DFF-D28EDB39581B}" type="slidenum">
              <a:rPr kumimoji="0" lang="ru-RU" sz="26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2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39416" y="1404992"/>
            <a:ext cx="11352584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Основные контакты: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Базовая организация: ФГБОУ ВО РГАУ-МСХА имени К.А. Тимирязева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Организации-участники: аграрные вузы, ФГБНУ «ИСМО», АНО «Академия Просвещения»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Электронная почта для документооборота: </a:t>
            </a:r>
            <a:r>
              <a:rPr lang="ru-RU" sz="17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agroklass@rgau-msha.ru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срочных вопросов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7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 (499) 977-92-20; + 7 (499) 976-20-28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Почтовый адрес: 127434 г. Москва, ул. Тимирязевская, д. 49</a:t>
            </a:r>
          </a:p>
          <a:p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Ключевые сроки: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📅 До 15.08.2025 – формирование списков слушателей (предварительные)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📅 До 15.08.2025 – договор о реализации сетевой программы ПК (скан) + списки слушателей (окончательные, </a:t>
            </a:r>
            <a:b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электронном виде) + расписание занятий (скан) направляются в РГАУ-МСХА имени К.А. Тимирязева 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📅 До 18.08.2025 – личные дела слушателей (сканы в ZIP) направляются на адрес электронной почты: </a:t>
            </a:r>
            <a:b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agroklass@rgau-msha.ru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📅 До 15.09.2025 – личные дела слушателей (оригиналы направляются в РГАУ-МСХА имени К.А. Тимирязева почтой России)</a:t>
            </a:r>
          </a:p>
          <a:p>
            <a:r>
              <a:rPr lang="ru-RU" sz="1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📅 25.08.2025 – зачисление слушателей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📅 07.11.2025 – отчисление слушателей 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📅 15.11.2025 – 10.12.2025 – отправление удостоверений в вузы для выдачи слушателям</a:t>
            </a:r>
          </a:p>
          <a:p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4" descr="D:\Семенов\РГАУ\логотип.jpg"/>
          <p:cNvPicPr>
            <a:picLocks noChangeAspect="1" noChangeArrowheads="1"/>
          </p:cNvPicPr>
          <p:nvPr/>
        </p:nvPicPr>
        <p:blipFill>
          <a:blip r:embed="rId3" cstate="print">
            <a:lum bright="5000"/>
          </a:blip>
          <a:srcRect/>
          <a:stretch>
            <a:fillRect/>
          </a:stretch>
        </p:blipFill>
        <p:spPr bwMode="auto">
          <a:xfrm>
            <a:off x="167680" y="154971"/>
            <a:ext cx="1343472" cy="1343472"/>
          </a:xfrm>
          <a:prstGeom prst="flowChartConnector">
            <a:avLst/>
          </a:prstGeom>
          <a:noFill/>
          <a:effectLst>
            <a:outerShdw algn="ctr" rotWithShape="0">
              <a:srgbClr val="000000">
                <a:alpha val="4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538020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6815</TotalTime>
  <Words>3595</Words>
  <Application>Microsoft Office PowerPoint</Application>
  <PresentationFormat>Широкоэкранный</PresentationFormat>
  <Paragraphs>732</Paragraphs>
  <Slides>17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Courier New</vt:lpstr>
      <vt:lpstr>Times New Roman</vt:lpstr>
      <vt:lpstr>Тема Office</vt:lpstr>
      <vt:lpstr>Сетевая программа повышения квалификации «Содержание и методика преподавания естественно-научных предметов в агротехнологических классах» (18.08.2025 – 07.11.2025)</vt:lpstr>
      <vt:lpstr>Сетевая программа повышения квалификации «Содержание и методика преподавания естественно-научных предметов в агротехнологических классах»</vt:lpstr>
      <vt:lpstr>Презентация PowerPoint</vt:lpstr>
      <vt:lpstr>Сетевая программа повышения квалификации «Содержание и методика преподавания естественно-научных предметов в агротехнологических классах»</vt:lpstr>
      <vt:lpstr>Сетевая программа повышения квалификации «Содержание и методика преподавания естественно-научных предметов в агротехнологических классах»</vt:lpstr>
      <vt:lpstr>Сетевая программа повышения квалификации «Содержание и методика преподавания естественно-научных предметов в агротехнологических классах»</vt:lpstr>
      <vt:lpstr>Сетевая программа повышения квалификации «Содержание и методика преподавания естественно-научных предметов в агротехнологических классах»</vt:lpstr>
      <vt:lpstr>Инвариантный модуль 3: «Современное агропроизводство» Сроки освоения 01.11.2025 – 07.11.2025</vt:lpstr>
      <vt:lpstr>Список вузов и фактическое количество слушателей  для проведения процедур закупок по Федеральным округам Центральный Федеральный округ    </vt:lpstr>
      <vt:lpstr>Список вузов и фактическое количество слушателей  для проведения процедур закупок Северо-Западный Федеральный округ </vt:lpstr>
      <vt:lpstr>Список вузов и фактическое количество слушателей  для проведения процедур закупок Южный Федеральный округ </vt:lpstr>
      <vt:lpstr>Список вузов и фактическое количество слушателей  для проведения процедур закупок Северо-Кавказский Федеральный округ </vt:lpstr>
      <vt:lpstr>Список вузов и фактическое количество слушателей  для проведения процедур закупок Приволжский Федеральный округ </vt:lpstr>
      <vt:lpstr>Список вузов и фактическое количество слушателей  для проведения процедур закупок Уральский Федеральный округ</vt:lpstr>
      <vt:lpstr>Список вузов и фактическое количество слушателей  для проведения процедур закупок Сибирский Федеральный округ</vt:lpstr>
      <vt:lpstr>Список вузов и фактическое количество слушателей  для проведения процедур закупок Дальневосточный Федеральный округ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Козырев</dc:creator>
  <cp:lastModifiedBy>idpo216ws1</cp:lastModifiedBy>
  <cp:revision>1355</cp:revision>
  <cp:lastPrinted>2023-04-18T07:11:25Z</cp:lastPrinted>
  <dcterms:created xsi:type="dcterms:W3CDTF">2020-05-04T14:52:20Z</dcterms:created>
  <dcterms:modified xsi:type="dcterms:W3CDTF">2025-07-24T13:39:26Z</dcterms:modified>
</cp:coreProperties>
</file>